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sldIdLst>
    <p:sldId id="264" r:id="rId3"/>
    <p:sldId id="266" r:id="rId4"/>
    <p:sldId id="286" r:id="rId5"/>
    <p:sldId id="289" r:id="rId6"/>
    <p:sldId id="288" r:id="rId7"/>
    <p:sldId id="287" r:id="rId8"/>
    <p:sldId id="290" r:id="rId9"/>
    <p:sldId id="269" r:id="rId10"/>
    <p:sldId id="292" r:id="rId11"/>
    <p:sldId id="256" r:id="rId12"/>
    <p:sldId id="257" r:id="rId13"/>
    <p:sldId id="258" r:id="rId14"/>
    <p:sldId id="259" r:id="rId15"/>
    <p:sldId id="261" r:id="rId16"/>
    <p:sldId id="262" r:id="rId17"/>
    <p:sldId id="263" r:id="rId18"/>
    <p:sldId id="294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6"/>
    <a:srgbClr val="012060"/>
    <a:srgbClr val="080B18"/>
    <a:srgbClr val="008001"/>
    <a:srgbClr val="F12637"/>
    <a:srgbClr val="05064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6EA37-8F49-4F44-B030-858FE1F5F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C8C46-3C81-450A-9049-4F5E8D734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4ABF6-25B4-4EA7-8AD5-0BF381D3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8B7-DDC0-4CDE-B0B8-35CF2EF8026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70727-8438-47EA-950F-37476A71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3B030-0252-4A6E-9118-5CC2C7E4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8788-90F9-4135-BB3A-39D6B17BB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0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10AE-A4E2-42E3-8E5A-13D93A73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8C03E-14E9-4DE9-9739-E6DC67830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484A7-DC30-4CF3-A257-33BCE85D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8B7-DDC0-4CDE-B0B8-35CF2EF8026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E2F26-39A8-4781-B62A-F25DCDFC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05633-A96D-4118-ABF6-E7335CFE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8788-90F9-4135-BB3A-39D6B17BB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3F55EF-D165-4792-B11B-B1E69B1B3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05279-EF47-44CB-AA92-F40D20C78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3E56E-916E-4FF2-8B4A-87055F63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8B7-DDC0-4CDE-B0B8-35CF2EF8026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1E62D-AF10-456B-B8E2-CCF8A685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E3A25-45CF-49B1-8C50-79D43B3E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8788-90F9-4135-BB3A-39D6B17BB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4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917FD3-765E-4CEC-A7BD-A56C52377EC1}"/>
              </a:ext>
            </a:extLst>
          </p:cNvPr>
          <p:cNvGrpSpPr/>
          <p:nvPr userDrawn="1"/>
        </p:nvGrpSpPr>
        <p:grpSpPr>
          <a:xfrm>
            <a:off x="0" y="0"/>
            <a:ext cx="12192000" cy="923894"/>
            <a:chOff x="0" y="0"/>
            <a:chExt cx="12192000" cy="9238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B951E9-0FE1-46B1-8D75-BC555804E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FC2CE35-DF13-4E91-B042-84E512C3D658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923894"/>
              <a:ext cx="121919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350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B15D-12A4-4E91-B100-E94AB0FC7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A35F0-0D97-48FD-AA45-CEC783BFA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2EF66-8964-4762-9C0A-9F8C0DC8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289-DAC1-46B6-951B-CCA1A8816CF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FC841-126E-480F-B5FA-F57E4679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8046E-7C21-4AFB-9733-CBB1DFF6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E540-58F5-472D-BA5D-347AAB0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8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984C-3E4E-45FE-89D9-97223628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ADA3-6176-4FD0-86FF-D82752E7E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0C0CA-3E70-43EE-B315-B825F8CF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289-DAC1-46B6-951B-CCA1A8816CF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A995C-F1B9-4D58-B766-40DF537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B0FC3-6300-4D8D-8159-CEAE041E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E540-58F5-472D-BA5D-347AAB0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28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70C1-F7C2-435A-99D6-D80127A8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89886-514F-419D-9668-6FC062334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1E1F2-146B-4192-B7FE-FAFAEEC2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289-DAC1-46B6-951B-CCA1A8816CF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E1853-3718-46AC-A8FB-F9D4F0F9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095E7-8EDD-4FA0-80DE-FB7A4266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E540-58F5-472D-BA5D-347AAB0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5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F7E5-D4A8-4D00-89E6-FE715320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20E7A-D1F0-4FF7-B074-CBD5CA40C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FA156-84BF-42FB-90E5-A5876FEBB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9BC44-0DA8-4827-BF5F-1A1C5495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289-DAC1-46B6-951B-CCA1A8816CF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D424F-628C-47DA-903A-B29EDB8B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79AC6-E1A5-445E-8A30-9D584BF9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E540-58F5-472D-BA5D-347AAB0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8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0257-A537-474C-8E98-5CB055E3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87ECE-06CA-4455-BBE5-30E6D024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43948-2DB3-4636-8EC7-CAF7E5660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8330A-28AC-48A7-892A-0854881E2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E69C6-ADB6-489A-98C3-FA713B3DD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063E5-D04D-4598-8746-59F49034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289-DAC1-46B6-951B-CCA1A8816CF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BD81B-FF8C-4856-BAD7-6F63E662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2A4116-CE93-4D95-85F8-5067CA98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E540-58F5-472D-BA5D-347AAB0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0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FD8A-C06D-48CE-A26A-7BF5058F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13B3-E65F-4C72-97D0-44BBFF9D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289-DAC1-46B6-951B-CCA1A8816CF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C59E6-BFF1-42AE-957D-983BA934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6247D-E064-42F1-B54B-3884BD6E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E540-58F5-472D-BA5D-347AAB0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0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37DF0-6C12-4663-B8DA-0D6A049A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289-DAC1-46B6-951B-CCA1A8816CF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9519-4D69-49FB-9C2E-44FE95EF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8EE5D-7AA5-48A5-A5AD-D53D5F17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E540-58F5-472D-BA5D-347AAB0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0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10CD-7C48-4B05-8B5F-54581376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280E9-853A-49DA-B5D1-A8C0367C6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DD98-2C52-4F66-A8AA-00FF1122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8B7-DDC0-4CDE-B0B8-35CF2EF8026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ED290-849F-4F3F-80E9-CC909EB7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DC793-7E5D-4FF2-8CCA-E47DA567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8788-90F9-4135-BB3A-39D6B17BB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55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5046-A052-4C9C-9226-E0B15EEC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AE20-D132-47EF-80E6-3C13F9FA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9E921-1255-4A4B-9BB1-1736D384B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4F91A-C16A-4A99-BCDA-E6C14BE8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289-DAC1-46B6-951B-CCA1A8816CF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73FA2-2753-4F8A-B99B-375CB737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6580A-F063-4057-97DC-7AC9B8CA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E540-58F5-472D-BA5D-347AAB0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8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EBAF-F14E-4F4C-9EEA-B6C5A4C6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D6D03-0FAD-400D-A0CA-14A30683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388A9-0E04-4600-82F3-28BB899F3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53B8-04EC-4B68-9E13-73901DA2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289-DAC1-46B6-951B-CCA1A8816CF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CE50-1617-4B2E-A022-AA46EB13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4FDD5-7D7F-4CC3-9401-2E6E53DF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E540-58F5-472D-BA5D-347AAB0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08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CB1F-379A-4704-939D-BF32EC1B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6EE88-2EAD-4C2C-AE45-4987F3CAC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AD173-309A-4ECF-BC99-8A85DA51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289-DAC1-46B6-951B-CCA1A8816CF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63C1-8213-402D-9407-C0EB1ED5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318B9-DCB0-438D-B492-9FD2188D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E540-58F5-472D-BA5D-347AAB0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97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FD2A8-02D8-42B1-93F5-4EC4A1776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8C0F5-3BF6-4B15-B5C2-3AE2D9790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67CFC-5B28-4F88-AFAC-1BCE8214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289-DAC1-46B6-951B-CCA1A8816CF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F2099-ABDF-4B0C-9F7A-55C9F805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08937-7F03-4469-85C5-58B063CE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E540-58F5-472D-BA5D-347AAB0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76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917FD3-765E-4CEC-A7BD-A56C52377EC1}"/>
              </a:ext>
            </a:extLst>
          </p:cNvPr>
          <p:cNvGrpSpPr/>
          <p:nvPr userDrawn="1"/>
        </p:nvGrpSpPr>
        <p:grpSpPr>
          <a:xfrm>
            <a:off x="0" y="0"/>
            <a:ext cx="12192000" cy="923894"/>
            <a:chOff x="0" y="0"/>
            <a:chExt cx="12192000" cy="9238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B951E9-0FE1-46B1-8D75-BC555804E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914400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FC2CE35-DF13-4E91-B042-84E512C3D658}"/>
                </a:ext>
              </a:extLst>
            </p:cNvPr>
            <p:cNvCxnSpPr>
              <a:cxnSpLocks/>
            </p:cNvCxnSpPr>
            <p:nvPr/>
          </p:nvCxnSpPr>
          <p:spPr>
            <a:xfrm>
              <a:off x="1" y="923894"/>
              <a:ext cx="121919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695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2ACE-DB3F-46C8-A106-2819C413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0D60E-1E74-436A-8660-F0A37B6C8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BECAD-E879-4E38-BA0F-F51343F8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8B7-DDC0-4CDE-B0B8-35CF2EF8026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3C3DA-0BB2-42F3-9030-22267FDC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D0B64-1884-4B7D-8BCC-06D45D19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8788-90F9-4135-BB3A-39D6B17BB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0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656F-363A-4D87-9841-C6270158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356C-874D-4846-A6C0-01113389C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3A1F1-9D25-4BF3-B09E-DA97DC51B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33229-CF2A-4FF9-84F7-3DC5DCAB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8B7-DDC0-4CDE-B0B8-35CF2EF8026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A0062-8B72-4F57-861D-38953EE6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6A587-E52B-4472-B2F4-0A1EE32F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8788-90F9-4135-BB3A-39D6B17BB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1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4CB6-862B-46AB-8C24-C6A61B1F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89806-67A2-4FA0-B4FB-825CA0F1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47BCF-EDD5-43DD-91B3-FE0AD2317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41459-1AFA-4D43-8714-8887ED690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C0285-1C8A-4F1A-92AF-B19245CD6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4D29-BAD9-4658-AD20-AB676984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8B7-DDC0-4CDE-B0B8-35CF2EF8026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3BA69C-2C11-4A6C-9DDC-B4B8DC22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99AB6-040B-4554-B716-3DADEFFF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8788-90F9-4135-BB3A-39D6B17BB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BC03-E504-46D8-BE1A-5EE5504F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1C0E7-B7AD-493A-8945-A116EEA3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8B7-DDC0-4CDE-B0B8-35CF2EF8026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2F698-F45C-4398-B3B7-E1D58127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7ABB6-8003-4D5E-8915-B2B2A2C1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8788-90F9-4135-BB3A-39D6B17BB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7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99848-3B66-4BBC-A7B1-D9460936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8B7-DDC0-4CDE-B0B8-35CF2EF8026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7AC723-E5A5-4784-872B-808CEAA4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1296C-0344-40A2-B6CA-F10AC4EC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8788-90F9-4135-BB3A-39D6B17BB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5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43EAA-EF90-461D-AC9E-084E687C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973F2-EF9E-4123-B65E-C7569BB87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58207-A21E-43ED-8D55-F6108CDA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9462F-E539-4630-B8C3-9CEE12D9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8B7-DDC0-4CDE-B0B8-35CF2EF8026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7145C-4190-42FE-BABC-449E4063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E4D27-CC04-4D32-A3AC-5B94380C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8788-90F9-4135-BB3A-39D6B17BB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0243-1A02-4F27-9DCF-14B6A316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C0FD67-48A4-4882-9152-8ED6B6FC9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F8370-07D5-4284-9301-2F505657F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AFEEB-A6A0-4D36-BDE0-E6105DD0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8B7-DDC0-4CDE-B0B8-35CF2EF8026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88B3B-76B5-403A-B275-5713E508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7E647-AC4C-4FD6-8379-D5CEC0C8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A8788-90F9-4135-BB3A-39D6B17BB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3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163D0-9F48-4667-BFBF-A5F02654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F4E04-8F9F-4B51-858C-C8194A48C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CA606-71B8-4171-A26C-32B264102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ED8B7-DDC0-4CDE-B0B8-35CF2EF8026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0D67A-7C29-44ED-AF06-8ED8728C7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705BE-1F25-4EC3-A65B-70E24F2DE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8788-90F9-4135-BB3A-39D6B17BB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0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20425-DB89-4D1B-B169-024AAD4A9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B464B-D16D-4908-B1D8-561BF56D9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70E8B-E7FA-47EF-B16B-E3A2D2FF3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E289-DAC1-46B6-951B-CCA1A8816CF2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E1967-BF58-4041-BD75-968F077A3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3839A-BB74-45AE-989A-E5B417F13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E540-58F5-472D-BA5D-347AAB0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hyperlink" Target="mailto:Service@DescoEurope.co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channel/UClEm3nbu_3iURr8e9DRVwpA" TargetMode="External"/><Relationship Id="rId5" Type="http://schemas.openxmlformats.org/officeDocument/2006/relationships/hyperlink" Target="https://www.linkedin.com/company/descoeurope" TargetMode="External"/><Relationship Id="rId4" Type="http://schemas.openxmlformats.org/officeDocument/2006/relationships/hyperlink" Target="https://twitter.com/DescoEuropeESD" TargetMode="Externa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04B7C5-609F-4CE7-B2C5-44DA31A366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816" r="-1" b="-460"/>
          <a:stretch/>
        </p:blipFill>
        <p:spPr>
          <a:xfrm>
            <a:off x="-278679" y="10"/>
            <a:ext cx="6890369" cy="694943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787C84-74CE-4FB1-A782-64E63A63FA43}"/>
              </a:ext>
            </a:extLst>
          </p:cNvPr>
          <p:cNvSpPr/>
          <p:nvPr/>
        </p:nvSpPr>
        <p:spPr>
          <a:xfrm>
            <a:off x="6343531" y="4476658"/>
            <a:ext cx="5633989" cy="1936464"/>
          </a:xfrm>
          <a:prstGeom prst="rect">
            <a:avLst/>
          </a:prstGeom>
          <a:effectLst>
            <a:glow rad="127000">
              <a:schemeClr val="accent3"/>
            </a:glow>
          </a:effectLst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dirty="0">
              <a:ln w="0"/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SmartLog</a:t>
            </a:r>
            <a:r>
              <a:rPr lang="en-US" sz="5100" b="1" dirty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100" b="1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</a:t>
            </a:r>
            <a:r>
              <a:rPr lang="en-US" sz="5100" b="1" baseline="3000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®</a:t>
            </a:r>
            <a:r>
              <a:rPr lang="en-US" sz="5100" b="1" dirty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ESD Results at your Fingertips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3FF1E-8BC2-4DB8-89B6-B9961EE821CD}"/>
              </a:ext>
            </a:extLst>
          </p:cNvPr>
          <p:cNvSpPr txBox="1"/>
          <p:nvPr/>
        </p:nvSpPr>
        <p:spPr>
          <a:xfrm>
            <a:off x="10393110" y="6642556"/>
            <a:ext cx="17988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DESCO INDUSTRIES INC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115B3-610C-474B-986A-D0FCE06B3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844" y="4781284"/>
            <a:ext cx="5210686" cy="413355"/>
          </a:xfrm>
          <a:prstGeom prst="rect">
            <a:avLst/>
          </a:prstGeom>
          <a:effectLst>
            <a:outerShdw blurRad="165100" dist="38100" sx="1000" sy="1000" algn="ctr" rotWithShape="0">
              <a:srgbClr val="000000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92487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AE1FF4-4366-45DB-87FC-315B804FB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692164-291E-4B9D-82EC-80F5D5A6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ESD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FCE7D-60A7-4C78-A564-650059B81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2" y="4856921"/>
            <a:ext cx="9745137" cy="1249240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Real-time ESD results from all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SmartLog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 SE’s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Current ESD Status of each Operator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Accessible from any PC/Laptop/Tablet on the network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067448-76EE-45A0-BDD0-F2F52F5D1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" y="6637281"/>
            <a:ext cx="2197468" cy="174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000DE-ADC1-4DBF-80AA-A8B77352A8D3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694252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49E45A-9345-4024-A4B9-6A1D415B4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77D3B5E-2BDE-45A0-973F-E124F81C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Operator Management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9251C1-8B43-4AFF-9FEF-D69CDB7B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Manage operators daily testing requirements, shifts, leave times, etc.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Auto operator import capabilities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Visitor/Temp operator profile feature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CC92A-B6B2-4518-A748-0218DFDF3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" y="6637281"/>
            <a:ext cx="2197468" cy="174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63AB4-2351-4FA3-B665-D0A45C262F73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2233822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C8CC1-CCE6-4AEF-9597-F1C00AE59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77D3B5E-2BDE-45A0-973F-E124F81C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SmartLog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9251C1-8B43-4AFF-9FEF-D69CDB7B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Monitor and manage activity of all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SmartLog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 SE’s on the network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Color coded status indicators of each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SmartLog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 SE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Various operation modes available including ESD Test, Time Clock and Access Control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EFD24-AB17-41CA-BE58-F067E209E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" y="6637281"/>
            <a:ext cx="2197468" cy="174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EBDE1E-093B-4FDD-A8F2-F75A35D3DD8B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2244770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81926F-8902-44BC-B3B0-22A023D35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77D3B5E-2BDE-45A0-973F-E124F81C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ESD Test History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9251C1-8B43-4AFF-9FEF-D69CDB7B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Real-time results of current and past ESD transactions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Filter results by Operator, Department, Result, etc.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Fault notepad feature for documenting failed tests</a:t>
            </a:r>
          </a:p>
        </p:txBody>
      </p:sp>
    </p:spTree>
    <p:extLst>
      <p:ext uri="{BB962C8B-B14F-4D97-AF65-F5344CB8AC3E}">
        <p14:creationId xmlns:p14="http://schemas.microsoft.com/office/powerpoint/2010/main" val="3723465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403B05-A336-4E2D-8E3E-3299CAED2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77D3B5E-2BDE-45A0-973F-E124F81C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Alerts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9251C1-8B43-4AFF-9FEF-D69CDB7B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Preset emailed alerts notifying Supervisors of immediate failures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Controllable settings for each type of emailed alert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Current and Past reports of all Alerts sent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36F32-1793-4FB8-A4A5-8664BD534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" y="6637281"/>
            <a:ext cx="2197468" cy="174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543DDB-448C-4321-9960-6B78D121A3EF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1263801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C83CE2-02A8-476D-85B1-1DBE049EB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77D3B5E-2BDE-45A0-973F-E124F81C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Emailed Reports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9251C1-8B43-4AFF-9FEF-D69CDB7B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Schedule multiple ESD reports throughout the day/week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Filterable data by Operator, Result, Department, etc.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Archive feature allows copies of the reports to be saved for remote access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12ABB-FAB7-41ED-9C98-E5914115A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" y="6637281"/>
            <a:ext cx="2197468" cy="174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B965EB-AAB7-4958-A9A5-AF231066A3E9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248274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51B55-7215-4B75-A32E-1A7852443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77D3B5E-2BDE-45A0-973F-E124F81C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9251C1-8B43-4AFF-9FEF-D69CDB7B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language in Web Manager Software is translatable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Preset language options include Spanish, Japanese, French and more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Language on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SmartLog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 SE can also be translated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95540-823F-4411-8E84-96FB6B100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" y="6637281"/>
            <a:ext cx="2197468" cy="174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4F1FE5-9792-4F7B-A903-C5256A13E634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3675052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70001F-C184-49C3-A45B-443C8D911A77}"/>
              </a:ext>
            </a:extLst>
          </p:cNvPr>
          <p:cNvSpPr txBox="1"/>
          <p:nvPr/>
        </p:nvSpPr>
        <p:spPr>
          <a:xfrm>
            <a:off x="1117972" y="1460806"/>
            <a:ext cx="9956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9600" dirty="0">
                <a:ln w="38100">
                  <a:solidFill>
                    <a:schemeClr val="tx1"/>
                  </a:solidFill>
                </a:ln>
                <a:solidFill>
                  <a:srgbClr val="01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REQUEST A</a:t>
            </a:r>
          </a:p>
          <a:p>
            <a:pPr algn="ctr"/>
            <a:r>
              <a:rPr lang="en-US" altLang="en-US" sz="9600" dirty="0">
                <a:ln w="38100">
                  <a:solidFill>
                    <a:schemeClr val="tx1"/>
                  </a:solidFill>
                </a:ln>
                <a:solidFill>
                  <a:srgbClr val="01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DEMO TODAY!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72550-F52B-4D48-83D7-A1F2415227A5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D0487-16C9-4FF8-8D74-2DFE325A5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6" y="6611779"/>
            <a:ext cx="2197468" cy="1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8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AF854F77-C967-46DA-93E9-3DA9160BB871}"/>
              </a:ext>
            </a:extLst>
          </p:cNvPr>
          <p:cNvSpPr txBox="1">
            <a:spLocks/>
          </p:cNvSpPr>
          <p:nvPr/>
        </p:nvSpPr>
        <p:spPr>
          <a:xfrm>
            <a:off x="3208215" y="4347677"/>
            <a:ext cx="5775568" cy="19387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2A Dunhams Lane</a:t>
            </a:r>
          </a:p>
          <a:p>
            <a:pPr algn="ctr">
              <a:spcBef>
                <a:spcPts val="0"/>
              </a:spcBef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Letchworth Garden City</a:t>
            </a:r>
          </a:p>
          <a:p>
            <a:pPr algn="ctr">
              <a:spcBef>
                <a:spcPts val="0"/>
              </a:spcBef>
            </a:pP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Hertfordshire, SG6 1BE, UK</a:t>
            </a:r>
          </a:p>
          <a:p>
            <a:pPr algn="ctr">
              <a:spcBef>
                <a:spcPts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Phone: +44 (0)1462 672005</a:t>
            </a:r>
          </a:p>
          <a:p>
            <a:pPr algn="ctr">
              <a:spcBef>
                <a:spcPts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Fax: +44 (0)1462 670440</a:t>
            </a:r>
          </a:p>
          <a:p>
            <a:pPr algn="ctr">
              <a:spcBef>
                <a:spcPts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Email: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Service@DescoEurope.com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2AE95-DA37-403B-8F73-9F5122EDCD0B}"/>
              </a:ext>
            </a:extLst>
          </p:cNvPr>
          <p:cNvSpPr txBox="1"/>
          <p:nvPr/>
        </p:nvSpPr>
        <p:spPr>
          <a:xfrm>
            <a:off x="252550" y="2419639"/>
            <a:ext cx="116956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  <a:cs typeface="Arial" panose="020B0604020202020204" pitchFamily="34" charset="0"/>
              </a:rPr>
              <a:t>For more information, please visit:</a:t>
            </a:r>
          </a:p>
          <a:p>
            <a:pPr algn="ctr"/>
            <a:r>
              <a:rPr lang="en-US" sz="1400" b="1" u="sng" dirty="0">
                <a:solidFill>
                  <a:srgbClr val="00499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4800" b="1" u="sng" dirty="0">
                <a:solidFill>
                  <a:srgbClr val="00499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DescoEurope.com</a:t>
            </a:r>
            <a:endParaRPr lang="en-US" sz="48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00499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1D3AC-D241-480B-9B45-88EA0E33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629" y="1435489"/>
            <a:ext cx="9512742" cy="754630"/>
          </a:xfrm>
          <a:prstGeom prst="rect">
            <a:avLst/>
          </a:prstGeom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E5325534-3212-4D29-82BA-C689DB91C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 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 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 ‌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4" name="Picture 10" descr="Twitter">
            <a:hlinkClick r:id="rId4"/>
            <a:extLst>
              <a:ext uri="{FF2B5EF4-FFF2-40B4-BE49-F238E27FC236}">
                <a16:creationId xmlns:a16="http://schemas.microsoft.com/office/drawing/2014/main" id="{14C7A6F9-14BF-40D2-A217-55878388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64293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inkedIn">
            <a:hlinkClick r:id="rId5"/>
            <a:extLst>
              <a:ext uri="{FF2B5EF4-FFF2-40B4-BE49-F238E27FC236}">
                <a16:creationId xmlns:a16="http://schemas.microsoft.com/office/drawing/2014/main" id="{F04A98F2-A74C-48D9-B5E7-3AEC34C5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4293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YouTube">
            <a:hlinkClick r:id="rId6"/>
            <a:extLst>
              <a:ext uri="{FF2B5EF4-FFF2-40B4-BE49-F238E27FC236}">
                <a16:creationId xmlns:a16="http://schemas.microsoft.com/office/drawing/2014/main" id="{C5718785-0EC8-4BAA-AEF2-2D9E5E6E3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64293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2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24F0BC-7C4E-4AA7-9A4A-7E4A0627840B}"/>
              </a:ext>
            </a:extLst>
          </p:cNvPr>
          <p:cNvSpPr/>
          <p:nvPr/>
        </p:nvSpPr>
        <p:spPr>
          <a:xfrm>
            <a:off x="470973" y="1079640"/>
            <a:ext cx="9854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SmartLog Pro® SE verifies the functionality of an operator’s wrist strap and footwear, logs the test record, and controls access to an ESD Protected Area.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operator test activity is logged into a database to meet the IEC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61340-5-1 requirement for “Compliance verification records shall be established and maintained” and for on-going quality control purposes.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log entry includes operator identification, test results, resistance measurements, time, temperature and humidity.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Operator identification and access control is performed using the embedded HID OMNIKEY® proximity reader, barcode reader or touchscreen keypad.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Access control to an ESD Protected Area can be further enforced by using the relay terminal on the SmartLog Pro® SE.  It can be connected to an electronic door lock or turnstile to grant access only to those who have passed their pre-defined ESD tests.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05689C-265F-4054-8D40-0C1623842C58}"/>
              </a:ext>
            </a:extLst>
          </p:cNvPr>
          <p:cNvSpPr/>
          <p:nvPr/>
        </p:nvSpPr>
        <p:spPr>
          <a:xfrm>
            <a:off x="10325101" y="1181683"/>
            <a:ext cx="1676400" cy="1676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2000" b="-65000"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C03FA4-B9D6-4798-99E3-DF7ED67A2BDF}"/>
              </a:ext>
            </a:extLst>
          </p:cNvPr>
          <p:cNvSpPr/>
          <p:nvPr/>
        </p:nvSpPr>
        <p:spPr>
          <a:xfrm>
            <a:off x="5379265" y="4918195"/>
            <a:ext cx="1676400" cy="1676400"/>
          </a:xfrm>
          <a:prstGeom prst="ellipse">
            <a:avLst/>
          </a:prstGeom>
          <a:blipFill dpi="0" rotWithShape="1">
            <a:blip r:embed="rId3"/>
            <a:srcRect/>
            <a:stretch>
              <a:fillRect l="-15000" r="-12000"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2B9868-3367-4CB9-BA62-FBF6610FFFD1}"/>
              </a:ext>
            </a:extLst>
          </p:cNvPr>
          <p:cNvSpPr/>
          <p:nvPr/>
        </p:nvSpPr>
        <p:spPr>
          <a:xfrm>
            <a:off x="697815" y="4919263"/>
            <a:ext cx="1676400" cy="1676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b="-8000"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C15A43-3FDE-4273-98E0-C3916711C74A}"/>
              </a:ext>
            </a:extLst>
          </p:cNvPr>
          <p:cNvCxnSpPr>
            <a:cxnSpLocks/>
            <a:stCxn id="4" idx="2"/>
            <a:endCxn id="5" idx="6"/>
          </p:cNvCxnSpPr>
          <p:nvPr/>
        </p:nvCxnSpPr>
        <p:spPr>
          <a:xfrm flipH="1">
            <a:off x="2374215" y="5756395"/>
            <a:ext cx="3005050" cy="10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5775734-AD1C-40B1-9EDC-76E5EC28823E}"/>
              </a:ext>
            </a:extLst>
          </p:cNvPr>
          <p:cNvSpPr/>
          <p:nvPr/>
        </p:nvSpPr>
        <p:spPr>
          <a:xfrm>
            <a:off x="10329810" y="4922810"/>
            <a:ext cx="1676400" cy="1676400"/>
          </a:xfrm>
          <a:prstGeom prst="ellipse">
            <a:avLst/>
          </a:prstGeom>
          <a:blipFill dpi="0" rotWithShape="1">
            <a:blip r:embed="rId5"/>
            <a:srcRect/>
            <a:stretch>
              <a:fillRect l="1000"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1A395A-BD2A-423A-AD00-8160602B57CA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>
            <a:off x="7055665" y="5756395"/>
            <a:ext cx="3274145" cy="46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4EB8A5-6DB8-43D9-8CE6-EDA960B6F9FD}"/>
              </a:ext>
            </a:extLst>
          </p:cNvPr>
          <p:cNvCxnSpPr>
            <a:cxnSpLocks/>
            <a:stCxn id="7" idx="0"/>
            <a:endCxn id="3" idx="4"/>
          </p:cNvCxnSpPr>
          <p:nvPr/>
        </p:nvCxnSpPr>
        <p:spPr>
          <a:xfrm flipH="1" flipV="1">
            <a:off x="11163301" y="2858083"/>
            <a:ext cx="4709" cy="2064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9E14125-6D9A-4641-9747-6E71050A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86" y="6637281"/>
            <a:ext cx="2197468" cy="174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167E81-8208-4AD9-A7B5-E79B05E188B8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317197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D6FBB6-508E-4DB7-B8EC-085A4E59043A}"/>
              </a:ext>
            </a:extLst>
          </p:cNvPr>
          <p:cNvSpPr txBox="1"/>
          <p:nvPr/>
        </p:nvSpPr>
        <p:spPr>
          <a:xfrm>
            <a:off x="942472" y="3561381"/>
            <a:ext cx="406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Daily Operator 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160C0-5857-4A62-B84B-63DBCFCE9FC5}"/>
              </a:ext>
            </a:extLst>
          </p:cNvPr>
          <p:cNvSpPr txBox="1"/>
          <p:nvPr/>
        </p:nvSpPr>
        <p:spPr>
          <a:xfrm>
            <a:off x="6978744" y="3561381"/>
            <a:ext cx="4112343" cy="345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Transactions Logged in Server 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954B0-3EA9-4D9F-9BFE-1076777F4E64}"/>
              </a:ext>
            </a:extLst>
          </p:cNvPr>
          <p:cNvSpPr txBox="1"/>
          <p:nvPr/>
        </p:nvSpPr>
        <p:spPr>
          <a:xfrm>
            <a:off x="975912" y="6327985"/>
            <a:ext cx="403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Daily ESD Reports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15E9E-34A7-46E1-8BE7-CDD3750C65CE}"/>
              </a:ext>
            </a:extLst>
          </p:cNvPr>
          <p:cNvSpPr txBox="1"/>
          <p:nvPr/>
        </p:nvSpPr>
        <p:spPr>
          <a:xfrm>
            <a:off x="7017071" y="6320667"/>
            <a:ext cx="4035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Process Validation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804AF-8626-43A5-9C79-40BB45C8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744" y="1233812"/>
            <a:ext cx="4112343" cy="2267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A93314-CE7F-42B8-A3D5-871C81A01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13" y="4031398"/>
            <a:ext cx="4035688" cy="2267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8285D-EFBD-4563-AD3E-A3B76B873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071" y="4031398"/>
            <a:ext cx="4035688" cy="2267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61E528-C66B-47FF-A968-E3E4DDC61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813" y="1233812"/>
            <a:ext cx="4030787" cy="2267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0116E-CE17-4768-AE05-E3D2B9B96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86" y="6637281"/>
            <a:ext cx="2197468" cy="1743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6F6EBE-ED39-4098-9561-5C4FE689617D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174229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55EADD39-0BAC-4886-BBA8-7961454F4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81" y="1410179"/>
            <a:ext cx="6050358" cy="538233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95B913-BDEA-4290-B6B4-AF47DC5725C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381250" y="2575397"/>
            <a:ext cx="1897627" cy="15942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CBDA74-6F34-407B-9058-B32A8683BF88}"/>
              </a:ext>
            </a:extLst>
          </p:cNvPr>
          <p:cNvSpPr txBox="1"/>
          <p:nvPr/>
        </p:nvSpPr>
        <p:spPr>
          <a:xfrm>
            <a:off x="269101" y="4835617"/>
            <a:ext cx="1934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Single-wire and Dual-wire Testing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83DF3D-EBBB-46E0-9B71-C0140496FAF4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806585" y="1542486"/>
            <a:ext cx="1203452" cy="50181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C9934C-48E2-4F24-9560-005BD7D1CAF3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268593" y="2358791"/>
            <a:ext cx="909116" cy="3993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E2F3D2-4D3F-4D9A-A052-095C9E2E8C57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381250" y="3795398"/>
            <a:ext cx="1207369" cy="73908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058F37-C67B-425D-991E-F360650DF69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203779" y="5128005"/>
            <a:ext cx="1155443" cy="21139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17E911C-AAB1-4882-A666-3C98D1815A32}"/>
              </a:ext>
            </a:extLst>
          </p:cNvPr>
          <p:cNvSpPr txBox="1"/>
          <p:nvPr/>
        </p:nvSpPr>
        <p:spPr>
          <a:xfrm>
            <a:off x="269101" y="3503010"/>
            <a:ext cx="211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HID OMNIKEY Proximity Reader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C9AF7-2EAF-4322-B8B2-2C37680AF6D5}"/>
              </a:ext>
            </a:extLst>
          </p:cNvPr>
          <p:cNvSpPr txBox="1"/>
          <p:nvPr/>
        </p:nvSpPr>
        <p:spPr>
          <a:xfrm>
            <a:off x="269101" y="2283009"/>
            <a:ext cx="211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5-inch Colour Touch Screen Display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A3F1B2-1F5C-4853-8655-27C4462475D6}"/>
              </a:ext>
            </a:extLst>
          </p:cNvPr>
          <p:cNvCxnSpPr>
            <a:cxnSpLocks/>
          </p:cNvCxnSpPr>
          <p:nvPr/>
        </p:nvCxnSpPr>
        <p:spPr>
          <a:xfrm>
            <a:off x="6463507" y="3368181"/>
            <a:ext cx="0" cy="1732893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B1C22A-A003-4DFF-9503-4248661FC127}"/>
              </a:ext>
            </a:extLst>
          </p:cNvPr>
          <p:cNvSpPr txBox="1"/>
          <p:nvPr/>
        </p:nvSpPr>
        <p:spPr>
          <a:xfrm>
            <a:off x="6345592" y="2981685"/>
            <a:ext cx="5410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Dual Foot Plate for Independent Footwear Testing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A21032-C8F1-49FB-ADF8-4CAE66A80D47}"/>
              </a:ext>
            </a:extLst>
          </p:cNvPr>
          <p:cNvSpPr txBox="1"/>
          <p:nvPr/>
        </p:nvSpPr>
        <p:spPr>
          <a:xfrm>
            <a:off x="7177709" y="2189514"/>
            <a:ext cx="377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Embedded CCD Barcode Scanner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3312D7-8443-4BEE-B106-E9C52D59618F}"/>
              </a:ext>
            </a:extLst>
          </p:cNvPr>
          <p:cNvSpPr txBox="1"/>
          <p:nvPr/>
        </p:nvSpPr>
        <p:spPr>
          <a:xfrm>
            <a:off x="7010037" y="1373209"/>
            <a:ext cx="3523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Digital Numeric Keypad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2CD4D9-5EF0-4300-800D-5B1CB43C7AB0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588620" y="5524588"/>
            <a:ext cx="930515" cy="75093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C5DBA19-463F-40F3-B2C0-24EBD0E4546C}"/>
              </a:ext>
            </a:extLst>
          </p:cNvPr>
          <p:cNvSpPr txBox="1"/>
          <p:nvPr/>
        </p:nvSpPr>
        <p:spPr>
          <a:xfrm>
            <a:off x="706580" y="6106246"/>
            <a:ext cx="2882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Solid State Touch Switch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ABF8C8-2243-4188-BA63-A7F229B93F98}"/>
              </a:ext>
            </a:extLst>
          </p:cNvPr>
          <p:cNvSpPr/>
          <p:nvPr/>
        </p:nvSpPr>
        <p:spPr>
          <a:xfrm>
            <a:off x="9358411" y="3714811"/>
            <a:ext cx="2311735" cy="231173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AE59C-4470-4BAF-A4FA-EEBD69A80BC0}"/>
              </a:ext>
            </a:extLst>
          </p:cNvPr>
          <p:cNvSpPr txBox="1"/>
          <p:nvPr/>
        </p:nvSpPr>
        <p:spPr>
          <a:xfrm>
            <a:off x="9206992" y="6026546"/>
            <a:ext cx="2624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Optional Contactless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Test Fixture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F9D489-1B82-441D-8E6A-C60BF24B95A5}"/>
              </a:ext>
            </a:extLst>
          </p:cNvPr>
          <p:cNvSpPr txBox="1"/>
          <p:nvPr/>
        </p:nvSpPr>
        <p:spPr>
          <a:xfrm>
            <a:off x="272114" y="1407930"/>
            <a:ext cx="2394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Internal Data Storage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B17E11-8610-4718-9663-2A66ED9E0321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2667000" y="1577207"/>
            <a:ext cx="1407161" cy="3211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00D234B-A350-4161-9C65-39B85C340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6" y="6637281"/>
            <a:ext cx="2197468" cy="174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2A35FB-C4EF-41E3-9CEA-48DE23D58D26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204423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D5E888DC-4109-432A-80EC-36FB37DFE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07" y="1925942"/>
            <a:ext cx="7313663" cy="496523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CF9B92-D9C7-4009-955F-137D95F84A36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9385300" y="1607882"/>
            <a:ext cx="860420" cy="92553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34D461-FF91-4B03-BEC1-567A9670B5F9}"/>
              </a:ext>
            </a:extLst>
          </p:cNvPr>
          <p:cNvCxnSpPr>
            <a:cxnSpLocks/>
          </p:cNvCxnSpPr>
          <p:nvPr/>
        </p:nvCxnSpPr>
        <p:spPr>
          <a:xfrm>
            <a:off x="6616700" y="1681394"/>
            <a:ext cx="0" cy="85202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3CF400-F6C5-44DE-8EAB-3E83B8702150}"/>
              </a:ext>
            </a:extLst>
          </p:cNvPr>
          <p:cNvCxnSpPr>
            <a:cxnSpLocks/>
          </p:cNvCxnSpPr>
          <p:nvPr/>
        </p:nvCxnSpPr>
        <p:spPr>
          <a:xfrm>
            <a:off x="3742136" y="1961671"/>
            <a:ext cx="1693464" cy="73072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91A971-C0FF-4D4B-90EF-0AB65C474DFD}"/>
              </a:ext>
            </a:extLst>
          </p:cNvPr>
          <p:cNvSpPr txBox="1"/>
          <p:nvPr/>
        </p:nvSpPr>
        <p:spPr>
          <a:xfrm>
            <a:off x="3970690" y="1254912"/>
            <a:ext cx="4792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Temperature and Humidity Values (°C or °F)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F205E-BE65-4486-A051-6199ECC3181A}"/>
              </a:ext>
            </a:extLst>
          </p:cNvPr>
          <p:cNvSpPr txBox="1"/>
          <p:nvPr/>
        </p:nvSpPr>
        <p:spPr>
          <a:xfrm>
            <a:off x="9385300" y="1269328"/>
            <a:ext cx="172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Time and Date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463B2-CB95-42B7-8B05-11E8917AA864}"/>
              </a:ext>
            </a:extLst>
          </p:cNvPr>
          <p:cNvSpPr txBox="1"/>
          <p:nvPr/>
        </p:nvSpPr>
        <p:spPr>
          <a:xfrm>
            <a:off x="1331965" y="1724191"/>
            <a:ext cx="231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Network Status Icon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57FCCB-15D0-4A69-ABFF-849E9B42D9B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102101" y="3173615"/>
            <a:ext cx="4432299" cy="50570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E55B048-BFB4-4441-B134-3BA24ED81A57}"/>
              </a:ext>
            </a:extLst>
          </p:cNvPr>
          <p:cNvSpPr txBox="1"/>
          <p:nvPr/>
        </p:nvSpPr>
        <p:spPr>
          <a:xfrm>
            <a:off x="924029" y="2881227"/>
            <a:ext cx="317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Dedicated Test Icons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(Wrist / Foot / Smock)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ACFEE9-750A-4B89-81B9-A38CB11E1666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102101" y="5253270"/>
            <a:ext cx="2422524" cy="1538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D43F75-E3A6-469D-B97E-B887659321FC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102101" y="6165534"/>
            <a:ext cx="1993899" cy="3077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54111E-80A7-46B2-A942-B5B3DE330649}"/>
              </a:ext>
            </a:extLst>
          </p:cNvPr>
          <p:cNvSpPr txBox="1"/>
          <p:nvPr/>
        </p:nvSpPr>
        <p:spPr>
          <a:xfrm>
            <a:off x="924029" y="5083993"/>
            <a:ext cx="317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Adjustable Test Limits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C7F1A-F7CD-4F2D-A48B-3FCC33D793D2}"/>
              </a:ext>
            </a:extLst>
          </p:cNvPr>
          <p:cNvSpPr txBox="1"/>
          <p:nvPr/>
        </p:nvSpPr>
        <p:spPr>
          <a:xfrm>
            <a:off x="924029" y="5873146"/>
            <a:ext cx="317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Colour Coded Test Results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(Green = Pass / Red = Fail)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B0B35-97BE-4C8D-9E77-83A409FA33D2}"/>
              </a:ext>
            </a:extLst>
          </p:cNvPr>
          <p:cNvSpPr txBox="1"/>
          <p:nvPr/>
        </p:nvSpPr>
        <p:spPr>
          <a:xfrm>
            <a:off x="924029" y="3988667"/>
            <a:ext cx="395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Measured Resistance of Each Test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(k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/ M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/ G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C84FE1-5A25-40DE-9975-8E09A7766097}"/>
              </a:ext>
            </a:extLst>
          </p:cNvPr>
          <p:cNvCxnSpPr>
            <a:cxnSpLocks/>
          </p:cNvCxnSpPr>
          <p:nvPr/>
        </p:nvCxnSpPr>
        <p:spPr>
          <a:xfrm>
            <a:off x="4359623" y="4276103"/>
            <a:ext cx="3742379" cy="3573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08E960A-67B1-4CAC-9C9E-0980FD1F6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" y="6637281"/>
            <a:ext cx="2197468" cy="1743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474FD3-B99D-47AF-9AEB-14AC79A14F49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350174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199D9C-68CE-4D4F-ABD9-04B07BE39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390" y="1674895"/>
            <a:ext cx="2662504" cy="5189954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E0B6B47-2757-4DDF-97F5-9DD4AE5CD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" y="2222854"/>
            <a:ext cx="9074330" cy="442420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43DCA8-5AF5-467B-9802-C4BCD9D5937C}"/>
              </a:ext>
            </a:extLst>
          </p:cNvPr>
          <p:cNvCxnSpPr>
            <a:cxnSpLocks/>
          </p:cNvCxnSpPr>
          <p:nvPr/>
        </p:nvCxnSpPr>
        <p:spPr>
          <a:xfrm>
            <a:off x="9182099" y="984854"/>
            <a:ext cx="0" cy="58731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46147B-28D6-41EA-8E23-AA0A0FE026B6}"/>
              </a:ext>
            </a:extLst>
          </p:cNvPr>
          <p:cNvSpPr txBox="1"/>
          <p:nvPr/>
        </p:nvSpPr>
        <p:spPr>
          <a:xfrm>
            <a:off x="9740132" y="1028564"/>
            <a:ext cx="189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Optional Stand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7C3C8-5F84-4D0F-84EF-963CCFEACB26}"/>
              </a:ext>
            </a:extLst>
          </p:cNvPr>
          <p:cNvSpPr txBox="1"/>
          <p:nvPr/>
        </p:nvSpPr>
        <p:spPr>
          <a:xfrm>
            <a:off x="812032" y="1231937"/>
            <a:ext cx="279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SmartLog Pro®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Mounting Bracket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382CD-0FA3-4338-92D0-867C67D28452}"/>
              </a:ext>
            </a:extLst>
          </p:cNvPr>
          <p:cNvSpPr txBox="1"/>
          <p:nvPr/>
        </p:nvSpPr>
        <p:spPr>
          <a:xfrm>
            <a:off x="4582595" y="1221814"/>
            <a:ext cx="3786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Dual Independent Foot 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Power Adapter and Cabling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7B685D-8961-4572-A7C2-9EAC143F6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6" y="6637281"/>
            <a:ext cx="2197468" cy="1743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0630BF-9028-4378-8A0C-F289BCC10E16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177928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D1EFBF-AC6C-488C-86FB-DBAC696A4E83}"/>
              </a:ext>
            </a:extLst>
          </p:cNvPr>
          <p:cNvSpPr/>
          <p:nvPr/>
        </p:nvSpPr>
        <p:spPr>
          <a:xfrm>
            <a:off x="8215863" y="949761"/>
            <a:ext cx="3976137" cy="5934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50789-SMARTLOG PRO WITH TURNSTILE, 220VAC">
            <a:extLst>
              <a:ext uri="{FF2B5EF4-FFF2-40B4-BE49-F238E27FC236}">
                <a16:creationId xmlns:a16="http://schemas.microsoft.com/office/drawing/2014/main" id="{C327F958-0310-47BC-96F0-1E5A5E662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r="19396"/>
          <a:stretch/>
        </p:blipFill>
        <p:spPr bwMode="auto">
          <a:xfrm>
            <a:off x="9273434" y="956372"/>
            <a:ext cx="2918567" cy="51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345B28-092B-47C4-8978-0A83078A8F3A}"/>
              </a:ext>
            </a:extLst>
          </p:cNvPr>
          <p:cNvCxnSpPr>
            <a:cxnSpLocks/>
          </p:cNvCxnSpPr>
          <p:nvPr/>
        </p:nvCxnSpPr>
        <p:spPr>
          <a:xfrm>
            <a:off x="8215851" y="923894"/>
            <a:ext cx="0" cy="593410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B0E3271-A0E3-499C-88C2-DD2AACFB3026}"/>
              </a:ext>
            </a:extLst>
          </p:cNvPr>
          <p:cNvSpPr/>
          <p:nvPr/>
        </p:nvSpPr>
        <p:spPr>
          <a:xfrm>
            <a:off x="6166071" y="1969708"/>
            <a:ext cx="3949700" cy="3931920"/>
          </a:xfrm>
          <a:prstGeom prst="ellipse">
            <a:avLst/>
          </a:prstGeom>
          <a:blipFill dpi="0" rotWithShape="0">
            <a:blip r:embed="rId3"/>
            <a:srcRect/>
            <a:stretch>
              <a:fillRect t="-15000" b="-31000"/>
            </a:stretch>
          </a:blip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ABDE5-3150-4965-ADDA-19536E4EDD11}"/>
              </a:ext>
            </a:extLst>
          </p:cNvPr>
          <p:cNvSpPr/>
          <p:nvPr/>
        </p:nvSpPr>
        <p:spPr>
          <a:xfrm>
            <a:off x="137886" y="1117644"/>
            <a:ext cx="68115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EMIT SmartLog Pro® SE with Turnstile controls access to the ESD Protected Area to operators that have passed their pre-defined ESD tests and have been granted access to the area.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Turnstile functionality and operator access may be managed using the  SmartLog Pro® Manager Web App.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Access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Control access to the ESD Protected Area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Records operator access and ESD test results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Restrict access by department, shift, or specific 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Key Turnstile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Motorised arm rotation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Field configurable for single direction or bi-directional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Configurable with pre-existing fire and safety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62CC3-A1B2-43F4-BE27-A4155BBC2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6" y="6637281"/>
            <a:ext cx="2197468" cy="174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EF91C4-5E31-42A4-9959-F48EA28E9479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397679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624F0A2B-9965-48C0-B6EF-EA121CF30B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r="16666"/>
          <a:stretch/>
        </p:blipFill>
        <p:spPr>
          <a:xfrm>
            <a:off x="2" y="11"/>
            <a:ext cx="7028505" cy="685800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20126D-4F2A-4E96-866E-877943A4C58D}"/>
              </a:ext>
            </a:extLst>
          </p:cNvPr>
          <p:cNvSpPr/>
          <p:nvPr/>
        </p:nvSpPr>
        <p:spPr>
          <a:xfrm>
            <a:off x="6096000" y="5474315"/>
            <a:ext cx="597015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SmartLog 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</a:t>
            </a:r>
            <a:r>
              <a:rPr lang="en-US" sz="4000" b="1" baseline="3000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®</a:t>
            </a:r>
            <a:r>
              <a:rPr lang="en-US" sz="4000" b="1" baseline="30000" dirty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pPr algn="ctr"/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Web App</a:t>
            </a:r>
            <a:endParaRPr lang="en-US" sz="36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8C302558-F128-43E1-9CB1-1954DA731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8125" l="3000" r="97625">
                        <a14:foregroundMark x1="72375" y1="10500" x2="4125" y2="14125"/>
                        <a14:foregroundMark x1="4125" y1="14125" x2="2750" y2="83750"/>
                        <a14:foregroundMark x1="2750" y1="83750" x2="26125" y2="94750"/>
                        <a14:foregroundMark x1="26125" y1="94750" x2="49375" y2="95875"/>
                        <a14:foregroundMark x1="49375" y1="95875" x2="72750" y2="95750"/>
                        <a14:foregroundMark x1="72750" y1="95750" x2="92500" y2="81250"/>
                        <a14:foregroundMark x1="92500" y1="81250" x2="95250" y2="58000"/>
                        <a14:foregroundMark x1="95250" y1="58000" x2="91625" y2="35375"/>
                        <a14:foregroundMark x1="91625" y1="35375" x2="73625" y2="9750"/>
                        <a14:foregroundMark x1="71750" y1="25500" x2="46125" y2="41375"/>
                        <a14:foregroundMark x1="46125" y1="41375" x2="69000" y2="20375"/>
                        <a14:foregroundMark x1="69000" y1="20375" x2="52750" y2="74750"/>
                        <a14:foregroundMark x1="52750" y1="74750" x2="52625" y2="65875"/>
                        <a14:foregroundMark x1="77000" y1="53625" x2="64375" y2="33000"/>
                        <a14:foregroundMark x1="64375" y1="33000" x2="38750" y2="46500"/>
                        <a14:foregroundMark x1="38750" y1="46500" x2="22250" y2="64375"/>
                        <a14:foregroundMark x1="22250" y1="64375" x2="60750" y2="44375"/>
                        <a14:foregroundMark x1="60750" y1="44375" x2="33125" y2="64750"/>
                        <a14:foregroundMark x1="33125" y1="64750" x2="61000" y2="53250"/>
                        <a14:foregroundMark x1="61000" y1="53250" x2="64250" y2="73875"/>
                        <a14:foregroundMark x1="64250" y1="73875" x2="88625" y2="48375"/>
                        <a14:foregroundMark x1="88625" y1="48375" x2="23625" y2="56125"/>
                        <a14:foregroundMark x1="23625" y1="56125" x2="34250" y2="34750"/>
                        <a14:foregroundMark x1="34250" y1="34750" x2="11875" y2="51500"/>
                        <a14:foregroundMark x1="11875" y1="51500" x2="27125" y2="21875"/>
                        <a14:foregroundMark x1="27125" y1="21875" x2="3750" y2="33375"/>
                        <a14:foregroundMark x1="3750" y1="33375" x2="23875" y2="30000"/>
                        <a14:foregroundMark x1="23875" y1="30000" x2="47875" y2="33500"/>
                        <a14:foregroundMark x1="47875" y1="33500" x2="41500" y2="54250"/>
                        <a14:foregroundMark x1="41500" y1="54250" x2="57375" y2="31625"/>
                        <a14:foregroundMark x1="57375" y1="31625" x2="19250" y2="41625"/>
                        <a14:foregroundMark x1="19250" y1="41625" x2="48625" y2="28250"/>
                        <a14:foregroundMark x1="48625" y1="28250" x2="27250" y2="36625"/>
                        <a14:foregroundMark x1="27250" y1="36625" x2="43750" y2="21375"/>
                        <a14:foregroundMark x1="43750" y1="21375" x2="22625" y2="26750"/>
                        <a14:foregroundMark x1="22625" y1="26750" x2="30625" y2="20625"/>
                        <a14:foregroundMark x1="60125" y1="22625" x2="40625" y2="16250"/>
                        <a14:foregroundMark x1="40625" y1="16250" x2="70750" y2="14875"/>
                        <a14:foregroundMark x1="70750" y1="14875" x2="21625" y2="9500"/>
                        <a14:foregroundMark x1="21625" y1="9500" x2="54250" y2="6500"/>
                        <a14:foregroundMark x1="54250" y1="6500" x2="17000" y2="12125"/>
                        <a14:foregroundMark x1="17000" y1="12125" x2="35500" y2="23000"/>
                        <a14:foregroundMark x1="35500" y1="23000" x2="54125" y2="16750"/>
                        <a14:foregroundMark x1="54125" y1="16750" x2="65875" y2="39250"/>
                        <a14:foregroundMark x1="65875" y1="39250" x2="64250" y2="59000"/>
                        <a14:foregroundMark x1="64250" y1="59000" x2="71875" y2="90875"/>
                        <a14:foregroundMark x1="47250" y1="95125" x2="58375" y2="68500"/>
                        <a14:foregroundMark x1="58375" y1="68500" x2="26125" y2="76375"/>
                        <a14:foregroundMark x1="26125" y1="76375" x2="26000" y2="47625"/>
                        <a14:foregroundMark x1="26000" y1="47625" x2="37000" y2="71125"/>
                        <a14:foregroundMark x1="37000" y1="71125" x2="20625" y2="49125"/>
                        <a14:foregroundMark x1="20625" y1="49125" x2="28250" y2="29625"/>
                        <a14:foregroundMark x1="28250" y1="29625" x2="42000" y2="53750"/>
                        <a14:foregroundMark x1="42000" y1="53750" x2="44750" y2="76250"/>
                        <a14:foregroundMark x1="44750" y1="76250" x2="8750" y2="56500"/>
                        <a14:foregroundMark x1="8750" y1="56500" x2="875" y2="32500"/>
                        <a14:foregroundMark x1="875" y1="32500" x2="23875" y2="27500"/>
                        <a14:foregroundMark x1="23875" y1="27500" x2="22250" y2="54625"/>
                        <a14:foregroundMark x1="22250" y1="54625" x2="6375" y2="12125"/>
                        <a14:foregroundMark x1="6375" y1="12125" x2="24750" y2="5250"/>
                        <a14:foregroundMark x1="24750" y1="5250" x2="32000" y2="7125"/>
                        <a14:foregroundMark x1="69250" y1="11500" x2="46125" y2="7250"/>
                        <a14:foregroundMark x1="46125" y1="7250" x2="90750" y2="30375"/>
                        <a14:foregroundMark x1="90750" y1="30375" x2="77250" y2="45625"/>
                        <a14:foregroundMark x1="77250" y1="45625" x2="70500" y2="43625"/>
                        <a14:foregroundMark x1="73125" y1="44625" x2="69750" y2="37375"/>
                        <a14:foregroundMark x1="69750" y1="72250" x2="84375" y2="88250"/>
                        <a14:foregroundMark x1="84375" y1="88250" x2="93250" y2="88375"/>
                        <a14:foregroundMark x1="93250" y1="88375" x2="31750" y2="95625"/>
                        <a14:foregroundMark x1="31750" y1="95625" x2="31750" y2="95625"/>
                        <a14:foregroundMark x1="14125" y1="94750" x2="20125" y2="62500"/>
                        <a14:foregroundMark x1="20125" y1="62500" x2="65625" y2="66625"/>
                        <a14:foregroundMark x1="65625" y1="66625" x2="74500" y2="86250"/>
                        <a14:foregroundMark x1="74500" y1="86250" x2="36375" y2="86125"/>
                        <a14:foregroundMark x1="36375" y1="86125" x2="64125" y2="61625"/>
                        <a14:foregroundMark x1="64125" y1="61625" x2="86375" y2="66250"/>
                        <a14:foregroundMark x1="86375" y1="66250" x2="86500" y2="89375"/>
                        <a14:foregroundMark x1="86500" y1="89375" x2="98750" y2="73375"/>
                        <a14:foregroundMark x1="98750" y1="73375" x2="94875" y2="29750"/>
                        <a14:foregroundMark x1="94875" y1="29750" x2="81125" y2="14500"/>
                        <a14:foregroundMark x1="81125" y1="14500" x2="61375" y2="2625"/>
                        <a14:foregroundMark x1="61375" y1="2625" x2="10875" y2="1000"/>
                        <a14:foregroundMark x1="10875" y1="1000" x2="3000" y2="41625"/>
                        <a14:foregroundMark x1="3000" y1="41625" x2="6250" y2="84250"/>
                        <a14:foregroundMark x1="6250" y1="84250" x2="28125" y2="52000"/>
                        <a14:foregroundMark x1="28125" y1="52000" x2="28000" y2="83000"/>
                        <a14:foregroundMark x1="28000" y1="83000" x2="27000" y2="27375"/>
                        <a14:foregroundMark x1="27000" y1="27375" x2="19375" y2="46500"/>
                        <a14:foregroundMark x1="19375" y1="46500" x2="19625" y2="14375"/>
                        <a14:foregroundMark x1="19625" y1="14375" x2="6250" y2="75250"/>
                        <a14:foregroundMark x1="6250" y1="75250" x2="49250" y2="85625"/>
                        <a14:foregroundMark x1="49250" y1="85625" x2="71375" y2="72750"/>
                        <a14:foregroundMark x1="71375" y1="72750" x2="80750" y2="44375"/>
                        <a14:foregroundMark x1="80750" y1="44375" x2="79125" y2="64000"/>
                        <a14:foregroundMark x1="79125" y1="64000" x2="81750" y2="30375"/>
                        <a14:foregroundMark x1="81750" y1="30375" x2="84375" y2="78875"/>
                        <a14:foregroundMark x1="84375" y1="78875" x2="95125" y2="88375"/>
                        <a14:foregroundMark x1="74375" y1="5375" x2="97625" y2="27250"/>
                        <a14:foregroundMark x1="76750" y1="7875" x2="63000" y2="3000"/>
                        <a14:foregroundMark x1="9250" y1="6125" x2="3000" y2="26375"/>
                        <a14:foregroundMark x1="3000" y1="26375" x2="3000" y2="27500"/>
                        <a14:foregroundMark x1="4875" y1="89375" x2="18500" y2="9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91" y="4424347"/>
            <a:ext cx="928167" cy="928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D586A3-CCED-4245-926F-7740FFCE1A13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519155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arking, electronics, meter&#10;&#10;Description automatically generated">
            <a:extLst>
              <a:ext uri="{FF2B5EF4-FFF2-40B4-BE49-F238E27FC236}">
                <a16:creationId xmlns:a16="http://schemas.microsoft.com/office/drawing/2014/main" id="{586E6784-A6ED-4D98-B218-528B2945B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50" y="2722285"/>
            <a:ext cx="6590099" cy="35726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AD2925-18AB-4A9C-826D-BD0AAFCF0CA4}"/>
              </a:ext>
            </a:extLst>
          </p:cNvPr>
          <p:cNvSpPr/>
          <p:nvPr/>
        </p:nvSpPr>
        <p:spPr>
          <a:xfrm>
            <a:off x="767677" y="1065132"/>
            <a:ext cx="1065664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SmartLog Pro® Manager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meet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IEC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61340-5-1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requirements for an ESD Control Plan. The app is installed onto one server and accessed via a web browser. Each log entry includes operator identification, test results, resistance measurements, time, temperature, and humidity.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486B2-3B44-4561-9126-BFA6962662AF}"/>
              </a:ext>
            </a:extLst>
          </p:cNvPr>
          <p:cNvSpPr txBox="1"/>
          <p:nvPr/>
        </p:nvSpPr>
        <p:spPr>
          <a:xfrm>
            <a:off x="58866" y="3428999"/>
            <a:ext cx="28323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SmartLog Pro® Manager API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Hosted on Microsoft Windows Machine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Manager uses API services to expose full functionality to client applications.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API services are highly optimized for speed and throughput.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Manager API runs in the background requiring no manual intervention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9DA81-EB9A-419B-9C07-C107C9307DEB}"/>
              </a:ext>
            </a:extLst>
          </p:cNvPr>
          <p:cNvSpPr txBox="1"/>
          <p:nvPr/>
        </p:nvSpPr>
        <p:spPr>
          <a:xfrm>
            <a:off x="9391050" y="3428999"/>
            <a:ext cx="27420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SmartLog Pro® Manager Web App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Accessed via web browsers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Manager Web App formatted for use on a PC, Laptop and Tablet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Compatible with Google Chrome, Firefox and Microsoft Edge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Real-time test results from all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SmartLog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Pro SE devices on the network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A6BA3-C6A6-43F6-AB1A-39DBE0B4CF67}"/>
              </a:ext>
            </a:extLst>
          </p:cNvPr>
          <p:cNvSpPr txBox="1"/>
          <p:nvPr/>
        </p:nvSpPr>
        <p:spPr>
          <a:xfrm>
            <a:off x="6037009" y="6347440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SmartLog Pro® 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3E23E-EFFA-414B-8E72-BE3AF3E8AAB6}"/>
              </a:ext>
            </a:extLst>
          </p:cNvPr>
          <p:cNvSpPr txBox="1"/>
          <p:nvPr/>
        </p:nvSpPr>
        <p:spPr>
          <a:xfrm>
            <a:off x="4283918" y="6347402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SmartLog Pro® 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FB935-5BE4-4DE6-9A03-055BDD58324B}"/>
              </a:ext>
            </a:extLst>
          </p:cNvPr>
          <p:cNvSpPr txBox="1"/>
          <p:nvPr/>
        </p:nvSpPr>
        <p:spPr>
          <a:xfrm>
            <a:off x="2530827" y="6347401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SmartLog Pro® 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02855-E8AB-4497-8B65-5B40E3EE5909}"/>
              </a:ext>
            </a:extLst>
          </p:cNvPr>
          <p:cNvSpPr txBox="1"/>
          <p:nvPr/>
        </p:nvSpPr>
        <p:spPr>
          <a:xfrm>
            <a:off x="7790100" y="6347401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SmartLog Pro® 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6CBBD0-260E-4771-AF0D-F39CF0394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6" y="6637281"/>
            <a:ext cx="2197468" cy="1743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10D462-EF0E-45B8-BDAA-3C5A1E566170}"/>
              </a:ext>
            </a:extLst>
          </p:cNvPr>
          <p:cNvSpPr txBox="1"/>
          <p:nvPr/>
        </p:nvSpPr>
        <p:spPr>
          <a:xfrm>
            <a:off x="10957367" y="6611779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DescoEurope.com</a:t>
            </a:r>
          </a:p>
        </p:txBody>
      </p:sp>
    </p:spTree>
    <p:extLst>
      <p:ext uri="{BB962C8B-B14F-4D97-AF65-F5344CB8AC3E}">
        <p14:creationId xmlns:p14="http://schemas.microsoft.com/office/powerpoint/2010/main" val="275805499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F387557-1B9F-43B8-8DDA-47B38141D356}" vid="{9DD00774-D448-42C3-9088-1F7C9D32DF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235</TotalTime>
  <Words>856</Words>
  <Application>Microsoft Office PowerPoint</Application>
  <PresentationFormat>Widescreen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Theme1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ESD Dashboard</vt:lpstr>
      <vt:lpstr>Operator Management</vt:lpstr>
      <vt:lpstr>SmartLog Management</vt:lpstr>
      <vt:lpstr>ESD Test History</vt:lpstr>
      <vt:lpstr>Alerts</vt:lpstr>
      <vt:lpstr>Emailed Reports</vt:lpstr>
      <vt:lpstr>Languages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Rosas</dc:creator>
  <cp:lastModifiedBy>Olivia Berwick</cp:lastModifiedBy>
  <cp:revision>19</cp:revision>
  <dcterms:created xsi:type="dcterms:W3CDTF">2021-04-12T18:44:59Z</dcterms:created>
  <dcterms:modified xsi:type="dcterms:W3CDTF">2022-02-04T11:03:39Z</dcterms:modified>
</cp:coreProperties>
</file>