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6"/>
    <a:srgbClr val="FCB827"/>
    <a:srgbClr val="CC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0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6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0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59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8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2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4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9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9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4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2017-04-25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8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2017-04-25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14" y="4170784"/>
            <a:ext cx="4991878" cy="946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72463"/>
            <a:ext cx="12192000" cy="6796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3" y="235863"/>
            <a:ext cx="698524" cy="5755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191844" y="5117332"/>
            <a:ext cx="38073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ESD RESULTS AT YOUR FINGERTIPS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55" y="739794"/>
            <a:ext cx="3858147" cy="3252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36" r="4851" b="4355"/>
          <a:stretch/>
        </p:blipFill>
        <p:spPr>
          <a:xfrm>
            <a:off x="2786036" y="348725"/>
            <a:ext cx="3879873" cy="524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819212" y="6236048"/>
            <a:ext cx="483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498" y="4301772"/>
            <a:ext cx="4795510" cy="743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8239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MOUNTING OPTIONS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7583" y="913837"/>
            <a:ext cx="2126358" cy="4234249"/>
            <a:chOff x="9277583" y="1028047"/>
            <a:chExt cx="2126358" cy="4234249"/>
          </a:xfrm>
        </p:grpSpPr>
        <p:sp>
          <p:nvSpPr>
            <p:cNvPr id="25" name="Rectangle 24"/>
            <p:cNvSpPr/>
            <p:nvPr/>
          </p:nvSpPr>
          <p:spPr>
            <a:xfrm>
              <a:off x="9277583" y="1028047"/>
              <a:ext cx="2126358" cy="423424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45" y="1235161"/>
              <a:ext cx="1917233" cy="397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393168" y="913837"/>
            <a:ext cx="4609693" cy="2582900"/>
            <a:chOff x="940577" y="2957804"/>
            <a:chExt cx="4405863" cy="2468690"/>
          </a:xfrm>
        </p:grpSpPr>
        <p:sp>
          <p:nvSpPr>
            <p:cNvPr id="24" name="Rectangle 23"/>
            <p:cNvSpPr/>
            <p:nvPr/>
          </p:nvSpPr>
          <p:spPr>
            <a:xfrm>
              <a:off x="940577" y="2957804"/>
              <a:ext cx="4405863" cy="24686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56" y="3100729"/>
              <a:ext cx="2313583" cy="218283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239" y="3747654"/>
              <a:ext cx="1563950" cy="1339034"/>
            </a:xfrm>
            <a:prstGeom prst="rect">
              <a:avLst/>
            </a:prstGeom>
          </p:spPr>
        </p:pic>
      </p:grpSp>
      <p:sp>
        <p:nvSpPr>
          <p:cNvPr id="26" name="Title 6"/>
          <p:cNvSpPr txBox="1">
            <a:spLocks/>
          </p:cNvSpPr>
          <p:nvPr/>
        </p:nvSpPr>
        <p:spPr>
          <a:xfrm>
            <a:off x="1393167" y="3556562"/>
            <a:ext cx="4531771" cy="1477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Mount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mounting bracket allows the unit to be mounted and removed without the use of any tools. Install the bracket to a flat surface and secure the SmartLog Pro™ with the included thumbscrew.</a:t>
            </a:r>
          </a:p>
        </p:txBody>
      </p:sp>
      <p:sp>
        <p:nvSpPr>
          <p:cNvPr id="27" name="Title 6"/>
          <p:cNvSpPr txBox="1">
            <a:spLocks/>
          </p:cNvSpPr>
          <p:nvPr/>
        </p:nvSpPr>
        <p:spPr>
          <a:xfrm>
            <a:off x="6406852" y="792618"/>
            <a:ext cx="2829731" cy="266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Stand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Use the EMIT 50415 stand as an alternative method to mounting the SmartLog Pro™ on a wall.  It features a heavy gauge, powder-coated steel construction for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minimised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corrosion and contamination.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04856" y="849101"/>
            <a:ext cx="0" cy="49732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8317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EPA ACCESS CONTROL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92348" y="850949"/>
            <a:ext cx="700367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Complete system includes EMIT SmartLog Pro™ with Turnstile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Controls access to ESD Protected Areas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Ensures single operator pass through; auto relock feature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Bi-directional; enter and exit through the same turnstile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Free passage for emergencies or loss of power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Made in the United States of America</a:t>
            </a:r>
          </a:p>
        </p:txBody>
      </p:sp>
      <p:pic>
        <p:nvPicPr>
          <p:cNvPr id="11" name="Picture 10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b="3641"/>
          <a:stretch/>
        </p:blipFill>
        <p:spPr bwMode="auto">
          <a:xfrm>
            <a:off x="1147842" y="3791415"/>
            <a:ext cx="3369635" cy="2133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2" y="1568767"/>
            <a:ext cx="2484985" cy="3726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0" y="3790888"/>
            <a:ext cx="3556752" cy="2134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4503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TEAM SOFTWARE FEATURES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1299858" y="878901"/>
            <a:ext cx="5632787" cy="2762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Compatible with all Windows Operating Systems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Desktop and Server Install Packages Available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Monitors the Activity of all Operators and Test Machines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ESD Status Reports Available by Email or Web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Data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Synchronisation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Between Personnel Databases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Emailed Notifications of Software or Operator Failures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Technical Support Agreement Included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733" y="1082087"/>
            <a:ext cx="4520458" cy="418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513325" y="3685595"/>
            <a:ext cx="3224949" cy="2211355"/>
            <a:chOff x="1537454" y="3493584"/>
            <a:chExt cx="3641039" cy="2496669"/>
          </a:xfrm>
        </p:grpSpPr>
        <p:sp>
          <p:nvSpPr>
            <p:cNvPr id="22" name="Rectangle 21"/>
            <p:cNvSpPr/>
            <p:nvPr/>
          </p:nvSpPr>
          <p:spPr>
            <a:xfrm>
              <a:off x="1537454" y="3493584"/>
              <a:ext cx="3641039" cy="24966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0869" y="3644630"/>
              <a:ext cx="2740918" cy="224256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9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7452" y="1199549"/>
            <a:ext cx="9956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REQUEST A DEMO TODAY!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241" y="2862263"/>
            <a:ext cx="115419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For More Information Please Visit</a:t>
            </a:r>
          </a:p>
          <a:p>
            <a:pPr algn="ctr"/>
            <a:r>
              <a:rPr lang="en-US" sz="1400" b="1" u="sng" dirty="0">
                <a:solidFill>
                  <a:srgbClr val="00499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4800" b="1" u="sng" dirty="0">
                <a:solidFill>
                  <a:srgbClr val="00499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DescoEurope.com</a:t>
            </a:r>
            <a:endParaRPr lang="en-US" sz="48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499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53" y="1778688"/>
            <a:ext cx="9512742" cy="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168" y="815263"/>
            <a:ext cx="9831559" cy="194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7075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OVERVIEW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9" name="Right Bracket 18"/>
          <p:cNvSpPr/>
          <p:nvPr/>
        </p:nvSpPr>
        <p:spPr>
          <a:xfrm rot="5400000">
            <a:off x="3704794" y="1001365"/>
            <a:ext cx="266696" cy="2443228"/>
          </a:xfrm>
          <a:prstGeom prst="rightBracke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 rot="5400000">
            <a:off x="8592851" y="1000673"/>
            <a:ext cx="266696" cy="2443228"/>
          </a:xfrm>
          <a:prstGeom prst="rightBracke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/>
          <p:cNvSpPr/>
          <p:nvPr/>
        </p:nvSpPr>
        <p:spPr>
          <a:xfrm rot="5400000">
            <a:off x="6148234" y="1000673"/>
            <a:ext cx="266696" cy="2443228"/>
          </a:xfrm>
          <a:prstGeom prst="rightBracke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://www.eventrebels.com/wp-content/uploads/2013/03/email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2" y="779791"/>
            <a:ext cx="14430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616476" y="2366646"/>
            <a:ext cx="2440899" cy="24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Networked Communication</a:t>
            </a:r>
            <a:endParaRPr lang="en-US" sz="1050" dirty="0"/>
          </a:p>
        </p:txBody>
      </p:sp>
      <p:sp>
        <p:nvSpPr>
          <p:cNvPr id="24" name="Rectangle 23"/>
          <p:cNvSpPr/>
          <p:nvPr/>
        </p:nvSpPr>
        <p:spPr>
          <a:xfrm>
            <a:off x="5059122" y="2366646"/>
            <a:ext cx="2440899" cy="24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Email / Web Reporting</a:t>
            </a:r>
            <a:endParaRPr lang="en-US" sz="1050" dirty="0"/>
          </a:p>
        </p:txBody>
      </p:sp>
      <p:sp>
        <p:nvSpPr>
          <p:cNvPr id="25" name="Rectangle 24"/>
          <p:cNvSpPr/>
          <p:nvPr/>
        </p:nvSpPr>
        <p:spPr>
          <a:xfrm>
            <a:off x="7503196" y="2366646"/>
            <a:ext cx="2440899" cy="249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Electronic Documentation</a:t>
            </a:r>
            <a:endParaRPr lang="en-US" sz="105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5172" r="4949" b="4682"/>
          <a:stretch/>
        </p:blipFill>
        <p:spPr>
          <a:xfrm>
            <a:off x="2227170" y="974365"/>
            <a:ext cx="793631" cy="10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061" y="934603"/>
            <a:ext cx="1353867" cy="11077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12833" y="2921556"/>
            <a:ext cx="99922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Pro™ verifies the functionality of an operator’s wrist strap and footwear, logs the test record, and can control access to an ESD Protected Area.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operator test activity is logged into a database to meet the EN 61340-5-1 requirement for “Compliance verification records shall be established and maintained” and for on-going quality control purposes.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Each log entry includes operator identification, test results, resistance measurements, time, temperature and humidity.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Operator identification and access control is performed using the embedded HID OMNIKEY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proximity reader, barcode reader or touchscreen keypad.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Access control to an ESD Protected Area can be further enforced by using the relay terminal on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Pro™. It can be connected to an electronic door lock or turnstile to grant access only to those who have passed their pre-defined personnel grounding tests.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269" y="1084019"/>
            <a:ext cx="916479" cy="9164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181794"/>
            <a:ext cx="12192000" cy="679641"/>
            <a:chOff x="0" y="6181794"/>
            <a:chExt cx="12192000" cy="679641"/>
          </a:xfrm>
        </p:grpSpPr>
        <p:sp>
          <p:nvSpPr>
            <p:cNvPr id="15" name="Rectangle 14"/>
            <p:cNvSpPr/>
            <p:nvPr/>
          </p:nvSpPr>
          <p:spPr>
            <a:xfrm>
              <a:off x="0" y="6181794"/>
              <a:ext cx="12192000" cy="6796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4709" y="6307681"/>
              <a:ext cx="3013789" cy="467137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7347650" y="6156155"/>
            <a:ext cx="1609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EMIT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9783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WHY DATA ACQUSITION?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9" name="Text Box 107"/>
          <p:cNvSpPr txBox="1">
            <a:spLocks noChangeArrowheads="1"/>
          </p:cNvSpPr>
          <p:nvPr/>
        </p:nvSpPr>
        <p:spPr bwMode="auto">
          <a:xfrm>
            <a:off x="1393168" y="780900"/>
            <a:ext cx="96158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Paperless data can enhance operator accountability, immediately identifying problems while reducing logging and auditing costs.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Paper log systems have proven to be inaccurate and ignored over time.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Paper log systems are also limited to what information is documented and poses the following questions: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853415" y="2164057"/>
            <a:ext cx="6641899" cy="3654914"/>
            <a:chOff x="2889188" y="2823793"/>
            <a:chExt cx="6641899" cy="3654914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889242" y="2823793"/>
              <a:ext cx="3758005" cy="415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 your paper logs show any failures?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889189" y="4239753"/>
              <a:ext cx="6641898" cy="415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How many failed tests were conducted prior to the written passed result?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889188" y="3178813"/>
              <a:ext cx="5911465" cy="102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If a Pass entry is logged, do you know that the test was actually made?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If a Pass entry is logged, do you know who actually made the entry?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If a Pass entry is logged, do you know if they failed previously?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889188" y="4591608"/>
              <a:ext cx="5911465" cy="1061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If no entry is logged, do you know if the person worked that day?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Is calibration of each tester tracked on the same paper log?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 you keep track of smock and ESD footwear testing?</a:t>
              </a: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2898712" y="5676482"/>
              <a:ext cx="3748535" cy="415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Are pass entries logged for future days?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2891092" y="6103155"/>
              <a:ext cx="6034620" cy="37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Do your paper logs identify the type of test performed per operator?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86479" y="2596407"/>
            <a:ext cx="2779778" cy="3125828"/>
            <a:chOff x="1393169" y="2409787"/>
            <a:chExt cx="2779778" cy="3125828"/>
          </a:xfrm>
        </p:grpSpPr>
        <p:sp>
          <p:nvSpPr>
            <p:cNvPr id="20" name="Rectangle 19"/>
            <p:cNvSpPr/>
            <p:nvPr/>
          </p:nvSpPr>
          <p:spPr>
            <a:xfrm>
              <a:off x="1393169" y="2409787"/>
              <a:ext cx="2779778" cy="31258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036" y="2535870"/>
              <a:ext cx="2661917" cy="297175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9783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HARDWARE FEATURES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8" y="1079949"/>
            <a:ext cx="355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499877" y="828706"/>
            <a:ext cx="553596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 Inch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Touchscreen Display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Single-Wire and Dual-Wire Wrist Strap Testing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ESD Footwear Testing (Foot Grounders or Shoes)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Static Control Smock and Glove Testing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Barcode and Proximity Readers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Ethernet Module for Network Communication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Dual Foot Plate for Independent Footwear Testing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30V Test Voltage for Increased Accuracy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Simultaneous Testing of the Worn Wrist Strap and Footwear in Less than 2 Seconds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75503" y="633784"/>
            <a:ext cx="5566104" cy="11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Embedded HID OMNIKEY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Proximity Reader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HID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ready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Programmable with most proximity badge formats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410974" y="2482382"/>
            <a:ext cx="5226618" cy="11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Embedded CCD barcode scanner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Reads code 39 and 128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Programmable with most barcode badge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symbologies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75503" y="4320082"/>
            <a:ext cx="6863301" cy="11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 digit numeric keypad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Alternative operator identification if barcode/proximity card misplaced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disabled to enforce barcode/proximity scanning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51" y="273340"/>
            <a:ext cx="2328294" cy="205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93" y="2045799"/>
            <a:ext cx="2261311" cy="205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2" y="3895941"/>
            <a:ext cx="2440823" cy="205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05221" y="658809"/>
            <a:ext cx="5743972" cy="1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Embedded Ethernet Module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Networked Communication to a desktop PC or Server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Configurable to a Dynamic or Static IP address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Built-in Setup Utility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994205" y="3639490"/>
            <a:ext cx="6157221" cy="15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Embedded Relay Terminal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Normally Open and Closed Relay Terminals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Compatible with a Light Tower or Magnetic Door Switch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Complete Turnstile package available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67" y="2475833"/>
            <a:ext cx="2162352" cy="3243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97278" y="382555"/>
            <a:ext cx="3865955" cy="27152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31053" y="507613"/>
            <a:ext cx="3364460" cy="2573006"/>
            <a:chOff x="1875002" y="223216"/>
            <a:chExt cx="3745994" cy="2864788"/>
          </a:xfrm>
          <a:effectLst/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4805" r="4713" b="43970"/>
            <a:stretch/>
          </p:blipFill>
          <p:spPr>
            <a:xfrm>
              <a:off x="1875002" y="223216"/>
              <a:ext cx="3745994" cy="286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ounded Rectangle 26"/>
            <p:cNvSpPr/>
            <p:nvPr/>
          </p:nvSpPr>
          <p:spPr>
            <a:xfrm>
              <a:off x="2139122" y="612156"/>
              <a:ext cx="3211868" cy="1919287"/>
            </a:xfrm>
            <a:prstGeom prst="roundRect">
              <a:avLst>
                <a:gd name="adj" fmla="val 2892"/>
              </a:avLst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9325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TESTER SOFTWARE FEATURES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37199" y="832109"/>
            <a:ext cx="553596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Records Temperature and Relative Humidity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Records Resistance Measurements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Displays Operator’s First and Last Name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Displays Operator’s Test Requirement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Coded Pass / Fail Results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Programmable Resistance Limits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 Control Capabilities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Records In and Out Transactions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Clock Capabilities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Records Punch In and Punch Out Transactions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3168" y="1079949"/>
            <a:ext cx="3556000" cy="45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118" r="4301" b="2508"/>
          <a:stretch/>
        </p:blipFill>
        <p:spPr>
          <a:xfrm>
            <a:off x="1665637" y="1208537"/>
            <a:ext cx="3067049" cy="43148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44945" y="605416"/>
            <a:ext cx="54986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Records results for each wire of a dual-wire wrist strap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Records results for the left and right footwear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343608" y="2569905"/>
            <a:ext cx="58351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Wrist / Foot and other test requirements are available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Wrist / Foot symbols make it easy for operators to identify which test to perform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970300" y="4292889"/>
            <a:ext cx="60584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Password protection eliminates operators from manipulating test settings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changes are recorded and viewed through the server software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3763"/>
          <a:stretch/>
        </p:blipFill>
        <p:spPr>
          <a:xfrm>
            <a:off x="1629335" y="4080148"/>
            <a:ext cx="3048000" cy="178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35" y="325375"/>
            <a:ext cx="3048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30" y="2154175"/>
            <a:ext cx="3048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93168" y="725657"/>
            <a:ext cx="9831559" cy="1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2" y="177727"/>
            <a:ext cx="780685" cy="64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8239" y="110022"/>
            <a:ext cx="995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SPECIFICATIONS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25" y="859415"/>
            <a:ext cx="9144000" cy="334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itle 6"/>
          <p:cNvSpPr txBox="1">
            <a:spLocks/>
          </p:cNvSpPr>
          <p:nvPr/>
        </p:nvSpPr>
        <p:spPr>
          <a:xfrm>
            <a:off x="1893506" y="4365988"/>
            <a:ext cx="6028183" cy="1306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 Steel Enclosure (17.1cm x 12.7cm x 4.4cm)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127mm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Touchscreen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Motorola CCD Barcode 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 OMNIKEY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Proximity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Single-Wire Banana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Dual-Wire Mono Jack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8015421" y="4365988"/>
            <a:ext cx="2622018" cy="1438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USB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Plate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5VDC Power Jack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7007">
            <a:off x="9076531" y="3289683"/>
            <a:ext cx="664466" cy="80378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6156155"/>
            <a:ext cx="12192000" cy="707886"/>
            <a:chOff x="0" y="6156155"/>
            <a:chExt cx="12192000" cy="707886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6181794"/>
              <a:ext cx="12192000" cy="679641"/>
              <a:chOff x="0" y="6181794"/>
              <a:chExt cx="12192000" cy="67964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6181794"/>
                <a:ext cx="12192000" cy="6796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4709" y="6307681"/>
                <a:ext cx="3013789" cy="46713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347650" y="6156155"/>
              <a:ext cx="1609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EMIT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92" y="6315657"/>
            <a:ext cx="4902171" cy="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1049</TotalTime>
  <Words>834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Ariannah Retamoza</dc:creator>
  <cp:lastModifiedBy>Ariannah Retamoza</cp:lastModifiedBy>
  <cp:revision>210</cp:revision>
  <dcterms:created xsi:type="dcterms:W3CDTF">2016-03-11T19:01:29Z</dcterms:created>
  <dcterms:modified xsi:type="dcterms:W3CDTF">2017-04-25T19:48:54Z</dcterms:modified>
</cp:coreProperties>
</file>