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94" r:id="rId4"/>
    <p:sldId id="304" r:id="rId5"/>
    <p:sldId id="303" r:id="rId6"/>
    <p:sldId id="306" r:id="rId7"/>
    <p:sldId id="307" r:id="rId8"/>
    <p:sldId id="308" r:id="rId9"/>
    <p:sldId id="270" r:id="rId10"/>
    <p:sldId id="295" r:id="rId11"/>
    <p:sldId id="297" r:id="rId12"/>
    <p:sldId id="301" r:id="rId13"/>
    <p:sldId id="302" r:id="rId14"/>
    <p:sldId id="266" r:id="rId15"/>
    <p:sldId id="267" r:id="rId16"/>
    <p:sldId id="269" r:id="rId17"/>
    <p:sldId id="296" r:id="rId18"/>
    <p:sldId id="271" r:id="rId19"/>
    <p:sldId id="30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5" autoAdjust="0"/>
    <p:restoredTop sz="94636" autoAdjust="0"/>
  </p:normalViewPr>
  <p:slideViewPr>
    <p:cSldViewPr>
      <p:cViewPr varScale="1">
        <p:scale>
          <a:sx n="103" d="100"/>
          <a:sy n="103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676E0-AAC2-4745-8457-84D00F620D4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25DD7-0361-499E-BE60-F45A0D97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7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34825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88778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92686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40460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03820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69494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54956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7062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89487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88138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29213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7643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07363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131"/>
            <a:ext cx="5029200" cy="41150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37609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1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7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4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4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44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91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3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0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2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06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22115-F3DD-4218-B207-B44E0734A93A}" type="datetimeFigureOut">
              <a:rPr lang="en-US" smtClean="0"/>
              <a:t>2014-07-31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1766-F463-4980-9222-29F1C27E5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9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rotektivepak.com/ppt/BiographyofSteveFowler.doc" TargetMode="External"/><Relationship Id="rId5" Type="http://schemas.openxmlformats.org/officeDocument/2006/relationships/image" Target="../media/image2.jpeg"/><Relationship Id="rId4" Type="http://schemas.openxmlformats.org/officeDocument/2006/relationships/hyperlink" Target="mailto:sfowler@sfowler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46" name="Picture 274" descr="crestc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4773613"/>
            <a:ext cx="83820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748" name="Text Box 276"/>
          <p:cNvSpPr txBox="1">
            <a:spLocks noChangeArrowheads="1"/>
          </p:cNvSpPr>
          <p:nvPr/>
        </p:nvSpPr>
        <p:spPr bwMode="auto">
          <a:xfrm>
            <a:off x="2308225" y="4648200"/>
            <a:ext cx="59023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8F8F8"/>
                </a:solidFill>
              </a:rPr>
              <a:t>Fowler Associates, Inc.</a:t>
            </a:r>
          </a:p>
        </p:txBody>
      </p:sp>
      <p:sp>
        <p:nvSpPr>
          <p:cNvPr id="105749" name="Text Box 277"/>
          <p:cNvSpPr txBox="1">
            <a:spLocks noChangeArrowheads="1"/>
          </p:cNvSpPr>
          <p:nvPr/>
        </p:nvSpPr>
        <p:spPr bwMode="auto">
          <a:xfrm>
            <a:off x="1636637" y="5486400"/>
            <a:ext cx="64501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8F8F8"/>
                </a:solidFill>
              </a:rPr>
              <a:t>3551 Moore-Duncan Hwy.  Moore, SC  29369</a:t>
            </a:r>
          </a:p>
          <a:p>
            <a:pPr algn="ctr"/>
            <a:r>
              <a:rPr lang="en-US" sz="1800" dirty="0">
                <a:solidFill>
                  <a:srgbClr val="F8F8F8"/>
                </a:solidFill>
              </a:rPr>
              <a:t>Tel: 864-574-6415  FAX: 864-576-4992 Email: </a:t>
            </a:r>
            <a:r>
              <a:rPr lang="en-US" sz="1800" dirty="0" smtClean="0">
                <a:solidFill>
                  <a:srgbClr val="F8F8F8"/>
                </a:solidFill>
                <a:hlinkClick r:id="rId4"/>
              </a:rPr>
              <a:t>sfowler@sfowler.com</a:t>
            </a:r>
            <a:endParaRPr lang="en-US" sz="1800" dirty="0" smtClean="0">
              <a:solidFill>
                <a:srgbClr val="F8F8F8"/>
              </a:solidFill>
            </a:endParaRPr>
          </a:p>
          <a:p>
            <a:pPr algn="ctr"/>
            <a:endParaRPr lang="en-US" dirty="0">
              <a:solidFill>
                <a:srgbClr val="F8F8F8"/>
              </a:solidFill>
            </a:endParaRPr>
          </a:p>
        </p:txBody>
      </p:sp>
      <p:sp>
        <p:nvSpPr>
          <p:cNvPr id="105750" name="Text Box 278"/>
          <p:cNvSpPr txBox="1">
            <a:spLocks noChangeArrowheads="1"/>
          </p:cNvSpPr>
          <p:nvPr/>
        </p:nvSpPr>
        <p:spPr bwMode="auto">
          <a:xfrm>
            <a:off x="76200" y="152400"/>
            <a:ext cx="8991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66"/>
                </a:solidFill>
              </a:rPr>
              <a:t>ESD Tests </a:t>
            </a:r>
            <a:r>
              <a:rPr lang="en-US" sz="4000" b="1" dirty="0" smtClean="0">
                <a:solidFill>
                  <a:srgbClr val="FFFF66"/>
                </a:solidFill>
              </a:rPr>
              <a:t>on Conductive </a:t>
            </a:r>
            <a:r>
              <a:rPr lang="en-US" sz="4000" b="1" dirty="0" smtClean="0">
                <a:solidFill>
                  <a:srgbClr val="FFFF66"/>
                </a:solidFill>
              </a:rPr>
              <a:t>Coated </a:t>
            </a:r>
            <a:endParaRPr lang="en-US" sz="4000" b="1" dirty="0" smtClean="0">
              <a:solidFill>
                <a:srgbClr val="FFFF66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FF66"/>
                </a:solidFill>
              </a:rPr>
              <a:t>Versus </a:t>
            </a:r>
            <a:r>
              <a:rPr lang="en-US" sz="4000" b="1" dirty="0" err="1" smtClean="0">
                <a:solidFill>
                  <a:srgbClr val="FFFF66"/>
                </a:solidFill>
              </a:rPr>
              <a:t>Protektive</a:t>
            </a:r>
            <a:r>
              <a:rPr lang="en-US" sz="4000" b="1" dirty="0" smtClean="0">
                <a:solidFill>
                  <a:srgbClr val="FFFF66"/>
                </a:solidFill>
              </a:rPr>
              <a:t> </a:t>
            </a:r>
            <a:r>
              <a:rPr lang="en-US" sz="4000" b="1" dirty="0" smtClean="0">
                <a:solidFill>
                  <a:srgbClr val="FFFF66"/>
                </a:solidFill>
              </a:rPr>
              <a:t>Pak </a:t>
            </a:r>
            <a:endParaRPr lang="en-US" sz="4000" b="1" dirty="0" smtClean="0">
              <a:solidFill>
                <a:srgbClr val="FFFF66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FF66"/>
                </a:solidFill>
              </a:rPr>
              <a:t>Impregnated </a:t>
            </a:r>
            <a:r>
              <a:rPr lang="en-US" sz="4000" b="1" dirty="0" smtClean="0">
                <a:solidFill>
                  <a:srgbClr val="FFFF66"/>
                </a:solidFill>
              </a:rPr>
              <a:t>Corrugated Boxes</a:t>
            </a:r>
            <a:endParaRPr lang="en-US" sz="4000" b="1" dirty="0">
              <a:solidFill>
                <a:srgbClr val="FFFF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334" y="2209800"/>
            <a:ext cx="3024717" cy="226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248400"/>
            <a:ext cx="31041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hlinkClick r:id="rId6"/>
              </a:rPr>
              <a:t>Steve Fowler Biography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3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70" y="5562600"/>
            <a:ext cx="87927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Protektive Pak Impregnated Corrugated Box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kilovolt HBM Electrode on Top of Box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PK  Box  10 kv HBM probe on top of bo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209" y="228600"/>
            <a:ext cx="864108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0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148" y="5034566"/>
            <a:ext cx="65726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Conductive Coated Box –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kilovolt Plasma on Top of Box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5765800" cy="43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7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503456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Protektive Pak  Impregnated Corrugated Box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kilovolt Plasma on Top of Box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367048"/>
            <a:ext cx="5863107" cy="43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7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4301365"/>
            <a:ext cx="899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of Plasma</a:t>
            </a:r>
          </a:p>
          <a:p>
            <a:pPr algn="ctr"/>
            <a:endParaRPr lang="en-US" sz="7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Conductive Coated has a temperature of &gt; 10,000 Degrees</a:t>
            </a:r>
          </a:p>
          <a:p>
            <a:pPr algn="ctr"/>
            <a:endParaRPr lang="en-US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Protektive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has only between 2,500-3,000 degrees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ndicating the conductive coated box results in a higher energy of discharge to the surface due to high conductivity thus higher damage to parts on the box.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586" y="21465"/>
            <a:ext cx="3810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396" y="3810000"/>
            <a:ext cx="882645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Conductive Coated     vs.     Protektive Pak</a:t>
            </a:r>
          </a:p>
          <a:p>
            <a:pPr algn="ctr"/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kilovolt HBM to Electrode on Top of Box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Simulating a Product being Placed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Box After Handling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37" y="27708"/>
            <a:ext cx="4454756" cy="3477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617" y="-16091"/>
            <a:ext cx="4449446" cy="35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981" y="5562600"/>
            <a:ext cx="71945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Conductive Coated 10 kilovolt HBM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in Middle Demo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" y="76200"/>
            <a:ext cx="9016475" cy="49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7021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Protektive Pak Impregnated Corrugated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kilovolt HBM Electrode in Middle Demo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PK 10 kv HBM probe in product posi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" y="152400"/>
            <a:ext cx="850392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9468" y="3810000"/>
            <a:ext cx="915346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Conductive Coated   vs.    Protektive Pak</a:t>
            </a:r>
          </a:p>
          <a:p>
            <a:pPr algn="ctr"/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kilovolt HBM to Electrode In Middle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Box Simulating Energy at Box Contents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7" y="3464"/>
            <a:ext cx="4560114" cy="3577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158" y="27709"/>
            <a:ext cx="4499075" cy="35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853654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Protektive 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 impregnated corrugated </a:t>
            </a:r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has a conductive buried layer in the order of 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spc="-15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ohms. This has been proven by these tests.</a:t>
            </a:r>
            <a:endParaRPr lang="en-US" sz="24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Protektive Pak box 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superior to </a:t>
            </a:r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 </a:t>
            </a:r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shielding capabilities of the coated 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boxes. </a:t>
            </a:r>
          </a:p>
          <a:p>
            <a:pPr lvl="0"/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penetration 2.28 versus 4.23 </a:t>
            </a:r>
            <a:r>
              <a:rPr lang="en-US" sz="2400" spc="-1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nanoJoules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Protektive Pak box has 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 </a:t>
            </a:r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shielding capabilities equal to a highly conductive 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metal-out </a:t>
            </a:r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shielding bag. </a:t>
            </a:r>
            <a:endParaRPr lang="en-US" sz="2400" spc="-1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penetration of 2.28 </a:t>
            </a:r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 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2.97 </a:t>
            </a:r>
            <a:r>
              <a:rPr lang="en-US" sz="2400" spc="-1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nanoJoules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ESD Association in its Packaging ANSI/ESD S541 Standard </a:t>
            </a:r>
            <a:r>
              <a:rPr lang="en-US" sz="2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 a required limit of less than 50 </a:t>
            </a:r>
            <a:r>
              <a:rPr lang="en-US" sz="2400" spc="-1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nanoJoules</a:t>
            </a:r>
            <a:r>
              <a:rPr lang="en-US" sz="24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133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"/>
            <a:ext cx="89154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Protektive Pak impregnated corrugated box with its dissipative surface minimizes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levels of energy discharged to a product resting on top of the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box.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ESD Experts state that any surface which a product may contact must be dissipative NOT conductive. (Ref: ANSI/ESD S541 section 7.2.2)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Conductive surfaces lead to energetic discharges that may damage ESD sensitive items in all models including Charged Device Model (CDM).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Protektive Pak Impregnated Corrugated boxes meet discharge shielding requirements of Packaging standard ANSI/ESD S541, and dissipative resistance recommendation 1 x 10</a:t>
            </a:r>
            <a:r>
              <a:rPr lang="en-US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&lt; 1 x 10</a:t>
            </a:r>
            <a:r>
              <a:rPr lang="en-US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ohms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33400"/>
            <a:ext cx="8229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of these tests and report is to determine the effective shielding of Coated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conductive ESD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boxes versus Protektive Pak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impregnated corrugated boxes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report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determine the level of resistance in the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Protektive Pak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box’s buried carbon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71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84680" y="3429000"/>
            <a:ext cx="68932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Conductive layer using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 Electrodes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9.2 x 10</a:t>
            </a:r>
            <a:r>
              <a:rPr lang="en-US" sz="3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ohms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936" y="1371600"/>
            <a:ext cx="5743575" cy="18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25360"/>
            <a:ext cx="84582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Conductive layers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at times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to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test methods used to measure the conductive layer result in a varied yet narrow range of values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results confirm that the buried conductive layer of the Protektive Pak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impregnated corrugated box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within the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ohms range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test proves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Protektive Pak Impregnated Corrugated boxes meet the resistance and shielding requirements of Packaging standard ANSI/ESD S541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0"/>
            <a:ext cx="5892800" cy="441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4438" y="4724400"/>
            <a:ext cx="740298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in normal Product Position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Middle of the Box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0"/>
            <a:ext cx="8382000" cy="34827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3000" y="228600"/>
            <a:ext cx="4086375" cy="1323439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Coated Box with 1000 volt HBM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 and Electrode in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Position in the Middle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Box.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514511"/>
            <a:ext cx="8153400" cy="33738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54969" y="3581400"/>
            <a:ext cx="4301177" cy="1323439"/>
          </a:xfrm>
          <a:prstGeom prst="rect">
            <a:avLst/>
          </a:prstGeom>
          <a:solidFill>
            <a:srgbClr val="00800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Protektive Pak Box with 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volt HBM Discharge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in Product Position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Middle of the Box.</a:t>
            </a:r>
          </a:p>
        </p:txBody>
      </p:sp>
    </p:spTree>
    <p:extLst>
      <p:ext uri="{BB962C8B-B14F-4D97-AF65-F5344CB8AC3E}">
        <p14:creationId xmlns:p14="http://schemas.microsoft.com/office/powerpoint/2010/main" val="41500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2762" y="4491097"/>
            <a:ext cx="824456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 Metal Bag with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volt HBM Discharge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Electrode in normal Product Position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Middle of bag.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39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17" y="0"/>
            <a:ext cx="6150615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410200" y="1600200"/>
            <a:ext cx="3581400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kilovolt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HBM with Electrode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inside of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b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Coated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27.98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nanoJoules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3581400"/>
            <a:ext cx="6208889" cy="3276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53000" y="5020270"/>
            <a:ext cx="4038600" cy="923330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kilovolt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HBM with Electrode near top inside of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</a:t>
            </a:r>
            <a:b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Protektive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  = 15.28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nanoJoules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9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2004" y="5562600"/>
            <a:ext cx="832631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Conductive Coated Box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kilovolt HBM Electrode on Top of Box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2" y="152400"/>
            <a:ext cx="9144000" cy="505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531</Words>
  <Application>Microsoft Office PowerPoint</Application>
  <PresentationFormat>On-screen Show (4:3)</PresentationFormat>
  <Paragraphs>81</Paragraphs>
  <Slides>19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Fowler</dc:creator>
  <cp:lastModifiedBy>Matt Hempel</cp:lastModifiedBy>
  <cp:revision>49</cp:revision>
  <dcterms:created xsi:type="dcterms:W3CDTF">2014-06-14T00:39:03Z</dcterms:created>
  <dcterms:modified xsi:type="dcterms:W3CDTF">2014-07-31T18:51:59Z</dcterms:modified>
</cp:coreProperties>
</file>