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13"/>
  </p:notesMasterIdLst>
  <p:handoutMasterIdLst>
    <p:handoutMasterId r:id="rId14"/>
  </p:handoutMasterIdLst>
  <p:sldIdLst>
    <p:sldId id="287" r:id="rId3"/>
    <p:sldId id="294" r:id="rId4"/>
    <p:sldId id="293" r:id="rId5"/>
    <p:sldId id="292" r:id="rId6"/>
    <p:sldId id="291" r:id="rId7"/>
    <p:sldId id="290" r:id="rId8"/>
    <p:sldId id="289" r:id="rId9"/>
    <p:sldId id="288" r:id="rId10"/>
    <p:sldId id="285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D2"/>
    <a:srgbClr val="014890"/>
    <a:srgbClr val="006600"/>
    <a:srgbClr val="C97E51"/>
    <a:srgbClr val="DD8047"/>
    <a:srgbClr val="FF9933"/>
    <a:srgbClr val="993300"/>
    <a:srgbClr val="9F3E0E"/>
    <a:srgbClr val="F6DE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A7959C71-B73A-49FF-9308-B24F710812B5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D6790D8E-0C56-4F61-9B17-7A38744277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28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99807D-D128-4837-BF84-5EA633F317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4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76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2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6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1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0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6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4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8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2015-02-23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B819-6633-4615-BB07-C55D005E14AD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8645-E80F-450A-B756-91DCB9A8A25E}" type="datetime1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2015-02-23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2015-02-23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rPr lang="en-US" smtClean="0"/>
              <a:pPr/>
              <a:t>2015-02-23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2015-02-23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://www.vermason.co.uk/" TargetMode="External"/><Relationship Id="rId4" Type="http://schemas.openxmlformats.org/officeDocument/2006/relationships/hyperlink" Target="mailto:Service@Vermason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w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82079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5" name="Picture 4" descr="logo Vermas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7620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</a:rPr>
              <a:t>EBP </a:t>
            </a:r>
            <a:r>
              <a:rPr lang="en-US" altLang="en-US" sz="2400" b="1" dirty="0">
                <a:latin typeface="Arial" panose="020B0604020202020204" pitchFamily="34" charset="0"/>
              </a:rPr>
              <a:t>Continuous Monitor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Vermason.co.uk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7" y="5733502"/>
            <a:ext cx="657225" cy="438698"/>
          </a:xfrm>
          <a:prstGeom prst="rect">
            <a:avLst/>
          </a:prstGeom>
        </p:spPr>
      </p:pic>
      <p:sp>
        <p:nvSpPr>
          <p:cNvPr id="14" name="TextBox 22"/>
          <p:cNvSpPr txBox="1"/>
          <p:nvPr/>
        </p:nvSpPr>
        <p:spPr>
          <a:xfrm>
            <a:off x="6962775" y="6153090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6200" y="1807983"/>
            <a:ext cx="396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sz="3200" dirty="0" smtClean="0">
                <a:latin typeface="Arial" panose="020B0604020202020204" pitchFamily="34" charset="0"/>
              </a:rPr>
              <a:t>Item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222606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648200" y="1816687"/>
            <a:ext cx="350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Arial" panose="020B0604020202020204" pitchFamily="34" charset="0"/>
              </a:rPr>
              <a:t>Item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222607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063">
            <a:off x="5240900" y="2422796"/>
            <a:ext cx="2684764" cy="318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03571"/>
            <a:ext cx="2551113" cy="295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420612" y="1834467"/>
            <a:ext cx="2456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- UK </a:t>
            </a:r>
            <a:r>
              <a:rPr lang="en-US" altLang="en-US" sz="2800" dirty="0">
                <a:latin typeface="Arial" panose="020B0604020202020204" pitchFamily="34" charset="0"/>
              </a:rPr>
              <a:t>Plug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934200" y="183898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</a:rPr>
              <a:t>- Euro </a:t>
            </a:r>
            <a:r>
              <a:rPr lang="en-US" altLang="en-US" sz="2800" dirty="0">
                <a:latin typeface="Arial" panose="020B0604020202020204" pitchFamily="34" charset="0"/>
              </a:rPr>
              <a:t>Plug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0193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Use to verify grounding of Earth Bonding Points [EBP] and Common Ground Points.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2556"/>
            <a:ext cx="762000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70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" y="800101"/>
            <a:ext cx="445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Arial Black" panose="020B0A04020102020204" pitchFamily="34" charset="0"/>
              </a:rPr>
              <a:t>Our Location</a:t>
            </a:r>
            <a:endParaRPr lang="en-US" altLang="en-US" sz="2400" b="1" dirty="0"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10" name="Picture 9" descr="logo Vermas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5257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Unit C</a:t>
            </a:r>
            <a:br>
              <a:rPr lang="en-US" altLang="en-US" sz="2000" b="1" dirty="0"/>
            </a:br>
            <a:r>
              <a:rPr lang="en-US" altLang="en-US" sz="2000" b="1" dirty="0"/>
              <a:t>4th Dimension</a:t>
            </a:r>
            <a:br>
              <a:rPr lang="en-US" altLang="en-US" sz="2000" b="1" dirty="0"/>
            </a:br>
            <a:r>
              <a:rPr lang="en-US" altLang="en-US" sz="2000" b="1" dirty="0"/>
              <a:t>Fourth Avenue</a:t>
            </a:r>
            <a:br>
              <a:rPr lang="en-US" altLang="en-US" sz="2000" b="1" dirty="0"/>
            </a:br>
            <a:r>
              <a:rPr lang="en-US" altLang="en-US" sz="2000" b="1" dirty="0" err="1"/>
              <a:t>Letchworth</a:t>
            </a:r>
            <a:r>
              <a:rPr lang="en-US" altLang="en-US" sz="2000" b="1" dirty="0"/>
              <a:t>, Hertfordshire, SG6 2TD</a:t>
            </a:r>
            <a:br>
              <a:rPr lang="en-US" altLang="en-US" sz="2000" b="1" dirty="0"/>
            </a:br>
            <a:r>
              <a:rPr lang="en-US" altLang="en-US" sz="2000" b="1" dirty="0"/>
              <a:t>United Kingdom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Phone: </a:t>
            </a:r>
            <a:r>
              <a:rPr lang="en-US" altLang="en-US" sz="2000" dirty="0"/>
              <a:t>+44 (0)1462 672005</a:t>
            </a:r>
            <a:br>
              <a:rPr lang="en-US" altLang="en-US" sz="2000" dirty="0"/>
            </a:br>
            <a:r>
              <a:rPr lang="en-US" altLang="en-US" sz="2000" b="1" dirty="0"/>
              <a:t>Fax: </a:t>
            </a:r>
            <a:r>
              <a:rPr lang="en-US" altLang="en-US" sz="2000" dirty="0"/>
              <a:t>+44 (0)1462 670440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Email: </a:t>
            </a:r>
            <a:r>
              <a:rPr lang="en-US" altLang="en-US" sz="2000" dirty="0">
                <a:solidFill>
                  <a:srgbClr val="0070C0"/>
                </a:solidFill>
                <a:hlinkClick r:id="rId4"/>
              </a:rPr>
              <a:t>Service@Vermason.co.uk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b="1" dirty="0"/>
              <a:t>Web: </a:t>
            </a:r>
            <a:r>
              <a:rPr lang="en-US" altLang="en-US" sz="2000" dirty="0" smtClean="0">
                <a:solidFill>
                  <a:srgbClr val="FF9933"/>
                </a:solidFill>
                <a:hlinkClick r:id="rId5"/>
              </a:rPr>
              <a:t>Vermason.co.uk</a:t>
            </a:r>
            <a:r>
              <a:rPr lang="en-US" altLang="en-US" sz="2000" dirty="0" smtClean="0">
                <a:solidFill>
                  <a:srgbClr val="FF9933"/>
                </a:solidFill>
              </a:rPr>
              <a:t> </a:t>
            </a:r>
            <a:endParaRPr lang="en-US" altLang="en-US" sz="2000" dirty="0">
              <a:solidFill>
                <a:srgbClr val="FF9933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95820"/>
            <a:ext cx="445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Arial Black" panose="020B0A04020102020204" pitchFamily="34" charset="0"/>
              </a:rPr>
              <a:t>Come Visit Us!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95820"/>
            <a:ext cx="3586593" cy="25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400">
            <a:off x="71098" y="3028931"/>
            <a:ext cx="2318082" cy="274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0" y="6582079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5" name="Picture 4" descr="logo Vermaso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7620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</a:rPr>
              <a:t>EBP </a:t>
            </a:r>
            <a:r>
              <a:rPr lang="en-US" altLang="en-US" sz="2400" b="1" dirty="0">
                <a:latin typeface="Arial" panose="020B0604020202020204" pitchFamily="34" charset="0"/>
              </a:rPr>
              <a:t>Continuous Monitor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Vermason.co.uk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914637" y="1617862"/>
            <a:ext cx="503092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Primary Function:</a:t>
            </a:r>
          </a:p>
          <a:p>
            <a:pPr algn="l"/>
            <a:r>
              <a:rPr lang="en-US" altLang="en-US" sz="2200" b="1" dirty="0">
                <a:latin typeface="Arial" panose="020B0604020202020204" pitchFamily="34" charset="0"/>
              </a:rPr>
              <a:t>Continuously monitors the path to ground integrity of the </a:t>
            </a:r>
            <a:r>
              <a:rPr lang="en-US" altLang="en-US" sz="2200" b="1" dirty="0" smtClean="0">
                <a:latin typeface="Arial" panose="020B0604020202020204" pitchFamily="34" charset="0"/>
              </a:rPr>
              <a:t>electrical outlet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914638" y="2863894"/>
            <a:ext cx="5229361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endParaRPr lang="en-US" altLang="en-US" sz="2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en-US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Standards </a:t>
            </a: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Requirement:</a:t>
            </a:r>
          </a:p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Per EN 61340-5-1 "the first and preferred ESD ground is protective earth if available. In this case, the ESD control elements and grounded personnel are connected to protective earth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744">
            <a:off x="1594990" y="2085183"/>
            <a:ext cx="2297781" cy="266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7" y="5733502"/>
            <a:ext cx="657225" cy="438698"/>
          </a:xfrm>
          <a:prstGeom prst="rect">
            <a:avLst/>
          </a:prstGeom>
        </p:spPr>
      </p:pic>
      <p:sp>
        <p:nvSpPr>
          <p:cNvPr id="21" name="TextBox 22"/>
          <p:cNvSpPr txBox="1"/>
          <p:nvPr/>
        </p:nvSpPr>
        <p:spPr>
          <a:xfrm>
            <a:off x="6962775" y="6153090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2556"/>
            <a:ext cx="762000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0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170">
            <a:off x="5040826" y="1599974"/>
            <a:ext cx="3549253" cy="421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5" name="Picture 4" descr="logo Vermaso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676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Vermason.co.uk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4800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Constant Visual Indicator:</a:t>
            </a:r>
          </a:p>
          <a:p>
            <a:pPr algn="l"/>
            <a:r>
              <a:rPr lang="en-US" altLang="en-US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GREEN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LED indicates proper wiring of </a:t>
            </a:r>
            <a:r>
              <a:rPr lang="en-US" altLang="en-US" b="1" dirty="0" smtClean="0">
                <a:latin typeface="Arial" panose="020B0604020202020204" pitchFamily="34" charset="0"/>
              </a:rPr>
              <a:t>electrical outlet </a:t>
            </a:r>
            <a:r>
              <a:rPr lang="en-US" altLang="en-US" b="1" dirty="0">
                <a:latin typeface="Arial" panose="020B0604020202020204" pitchFamily="34" charset="0"/>
              </a:rPr>
              <a:t>and path to ground</a:t>
            </a:r>
            <a:r>
              <a:rPr lang="en-US" altLang="en-US" b="1" dirty="0"/>
              <a:t> </a:t>
            </a:r>
          </a:p>
        </p:txBody>
      </p:sp>
      <p:sp>
        <p:nvSpPr>
          <p:cNvPr id="2" name="Bent-Up Arrow 1"/>
          <p:cNvSpPr/>
          <p:nvPr/>
        </p:nvSpPr>
        <p:spPr>
          <a:xfrm rot="5400000">
            <a:off x="4000500" y="1714500"/>
            <a:ext cx="761999" cy="4343400"/>
          </a:xfrm>
          <a:prstGeom prst="bentUpArrow">
            <a:avLst>
              <a:gd name="adj1" fmla="val 11523"/>
              <a:gd name="adj2" fmla="val 20005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7620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</a:rPr>
              <a:t>EBP </a:t>
            </a:r>
            <a:r>
              <a:rPr lang="en-US" altLang="en-US" sz="2400" b="1" dirty="0">
                <a:latin typeface="Arial" panose="020B0604020202020204" pitchFamily="34" charset="0"/>
              </a:rPr>
              <a:t>Continuous Monitor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7" y="5733502"/>
            <a:ext cx="657225" cy="438698"/>
          </a:xfrm>
          <a:prstGeom prst="rect">
            <a:avLst/>
          </a:prstGeom>
        </p:spPr>
      </p:pic>
      <p:sp>
        <p:nvSpPr>
          <p:cNvPr id="20" name="TextBox 22"/>
          <p:cNvSpPr txBox="1"/>
          <p:nvPr/>
        </p:nvSpPr>
        <p:spPr>
          <a:xfrm>
            <a:off x="6962775" y="6153090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2556"/>
            <a:ext cx="762000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35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170">
            <a:off x="4964626" y="1523774"/>
            <a:ext cx="3549253" cy="421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5" name="Picture 4" descr="logo Vermaso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676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Vermason.co.uk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4628" y="4453116"/>
            <a:ext cx="55003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Visual and Audio Fault Alarms:</a:t>
            </a:r>
          </a:p>
          <a:p>
            <a:pPr algn="l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b="1" dirty="0">
                <a:latin typeface="Arial" panose="020B0604020202020204" pitchFamily="34" charset="0"/>
              </a:rPr>
              <a:t> LED and Audio Alarm activate when there is a failure.</a:t>
            </a:r>
            <a:endParaRPr lang="en-US" altLang="en-US" b="1" dirty="0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4100000">
            <a:off x="8237367" y="1553449"/>
            <a:ext cx="152400" cy="990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5600000">
            <a:off x="8338192" y="1858249"/>
            <a:ext cx="152400" cy="990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6800000">
            <a:off x="8261992" y="2163049"/>
            <a:ext cx="152400" cy="990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Bent-Up Arrow 1"/>
          <p:cNvSpPr/>
          <p:nvPr/>
        </p:nvSpPr>
        <p:spPr>
          <a:xfrm rot="16200000" flipV="1">
            <a:off x="4104702" y="1762696"/>
            <a:ext cx="629792" cy="4876802"/>
          </a:xfrm>
          <a:prstGeom prst="bentUpArrow">
            <a:avLst>
              <a:gd name="adj1" fmla="val 12309"/>
              <a:gd name="adj2" fmla="val 15023"/>
              <a:gd name="adj3" fmla="val 244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16200000" flipV="1">
            <a:off x="3685601" y="581594"/>
            <a:ext cx="2229992" cy="5638805"/>
          </a:xfrm>
          <a:prstGeom prst="bentUpArrow">
            <a:avLst>
              <a:gd name="adj1" fmla="val 3408"/>
              <a:gd name="adj2" fmla="val 5870"/>
              <a:gd name="adj3" fmla="val 106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" y="762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</a:rPr>
              <a:t>EBP </a:t>
            </a:r>
            <a:r>
              <a:rPr lang="en-US" altLang="en-US" sz="2400" b="1" dirty="0">
                <a:latin typeface="Arial" panose="020B0604020202020204" pitchFamily="34" charset="0"/>
              </a:rPr>
              <a:t>Continuous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Monitor</a:t>
            </a:r>
            <a:endParaRPr lang="en-US" altLang="en-US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57803"/>
            <a:ext cx="657225" cy="4386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62775" y="6153090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2556"/>
            <a:ext cx="762000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43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23" y="2748153"/>
            <a:ext cx="4495800" cy="34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5" name="Picture 4" descr="logo Vermaso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676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Vermason.co.uk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1669461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Six Banana Jacks and </a:t>
            </a:r>
            <a:r>
              <a:rPr lang="en-US" altLang="en-US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Three 10mm Snap </a:t>
            </a:r>
            <a:r>
              <a:rPr lang="en-US" altLang="en-US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Adapters</a:t>
            </a:r>
            <a:r>
              <a:rPr lang="en-US" altLang="en-US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, Six Screws </a:t>
            </a: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for #8 Ring Terminals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058">
            <a:off x="250604" y="2657487"/>
            <a:ext cx="1591458" cy="184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4" y="4505398"/>
            <a:ext cx="1581196" cy="187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6200" y="7620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</a:rPr>
              <a:t>EBP </a:t>
            </a:r>
            <a:r>
              <a:rPr lang="en-US" altLang="en-US" sz="2400" b="1" dirty="0">
                <a:latin typeface="Arial" panose="020B0604020202020204" pitchFamily="34" charset="0"/>
              </a:rPr>
              <a:t>Continuous Monitor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67544"/>
            <a:ext cx="2440770" cy="29964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7" y="5733502"/>
            <a:ext cx="657225" cy="438698"/>
          </a:xfrm>
          <a:prstGeom prst="rect">
            <a:avLst/>
          </a:prstGeom>
        </p:spPr>
      </p:pic>
      <p:sp>
        <p:nvSpPr>
          <p:cNvPr id="19" name="TextBox 22"/>
          <p:cNvSpPr txBox="1"/>
          <p:nvPr/>
        </p:nvSpPr>
        <p:spPr>
          <a:xfrm>
            <a:off x="6962775" y="6153090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2556"/>
            <a:ext cx="762000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50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5" name="Picture 4" descr="logo Vermas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676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Vermason.co.uk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9625" y="1635502"/>
            <a:ext cx="7554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Connect to Other Grounding Products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457200" y="2493086"/>
            <a:ext cx="114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3962400" y="2706332"/>
            <a:ext cx="114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35"/>
          <a:stretch/>
        </p:blipFill>
        <p:spPr bwMode="auto">
          <a:xfrm>
            <a:off x="7315816" y="2689629"/>
            <a:ext cx="137098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3352800" y="5049837"/>
            <a:ext cx="114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"/>
          <a:stretch/>
        </p:blipFill>
        <p:spPr bwMode="auto">
          <a:xfrm>
            <a:off x="5780088" y="5086648"/>
            <a:ext cx="11541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9"/>
          <a:stretch/>
        </p:blipFill>
        <p:spPr bwMode="auto">
          <a:xfrm>
            <a:off x="794544" y="4495800"/>
            <a:ext cx="111045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409">
            <a:off x="1688743" y="2397164"/>
            <a:ext cx="2318082" cy="274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315">
            <a:off x="5159547" y="2322321"/>
            <a:ext cx="2257756" cy="261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6200" y="7620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</a:rPr>
              <a:t>EBP </a:t>
            </a:r>
            <a:r>
              <a:rPr lang="en-US" altLang="en-US" sz="2400" b="1" dirty="0">
                <a:latin typeface="Arial" panose="020B0604020202020204" pitchFamily="34" charset="0"/>
              </a:rPr>
              <a:t>Continuous Monitor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7" y="5733502"/>
            <a:ext cx="657225" cy="438698"/>
          </a:xfrm>
          <a:prstGeom prst="rect">
            <a:avLst/>
          </a:prstGeom>
        </p:spPr>
      </p:pic>
      <p:sp>
        <p:nvSpPr>
          <p:cNvPr id="26" name="TextBox 22"/>
          <p:cNvSpPr txBox="1"/>
          <p:nvPr/>
        </p:nvSpPr>
        <p:spPr>
          <a:xfrm>
            <a:off x="6962775" y="6153090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2556"/>
            <a:ext cx="762000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25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5" name="Picture 4" descr="logo Vermas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676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Vermason.co.uk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733800" y="1864189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600" b="1">
                <a:solidFill>
                  <a:schemeClr val="accent2"/>
                </a:solidFill>
                <a:latin typeface="Arial" panose="020B0604020202020204" pitchFamily="34" charset="0"/>
              </a:rPr>
              <a:t>Target Customers:</a:t>
            </a:r>
            <a:endParaRPr lang="en-US" altLang="en-US" sz="360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733800" y="2574827"/>
            <a:ext cx="551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 dirty="0">
                <a:latin typeface="Arial" panose="020B0604020202020204" pitchFamily="34" charset="0"/>
              </a:rPr>
              <a:t>Workstations without </a:t>
            </a:r>
            <a:r>
              <a:rPr lang="en-US" altLang="en-US" b="1" dirty="0" smtClean="0">
                <a:latin typeface="Arial" panose="020B0604020202020204" pitchFamily="34" charset="0"/>
              </a:rPr>
              <a:t>monitors</a:t>
            </a:r>
            <a:endParaRPr lang="en-US" altLang="en-US"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733800" y="3166738"/>
            <a:ext cx="5516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 dirty="0">
                <a:latin typeface="Arial" panose="020B0604020202020204" pitchFamily="34" charset="0"/>
              </a:rPr>
              <a:t>Workstations with multiple grounding applications</a:t>
            </a:r>
            <a:endParaRPr lang="en-US" altLang="en-US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733800" y="4219341"/>
            <a:ext cx="55165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 dirty="0">
                <a:latin typeface="Arial" panose="020B0604020202020204" pitchFamily="34" charset="0"/>
              </a:rPr>
              <a:t>Workstations where the ground connection is not visible to the operator</a:t>
            </a:r>
            <a:endParaRPr lang="en-US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7620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</a:rPr>
              <a:t>EBP </a:t>
            </a:r>
            <a:r>
              <a:rPr lang="en-US" altLang="en-US" sz="2400" b="1" dirty="0">
                <a:latin typeface="Arial" panose="020B0604020202020204" pitchFamily="34" charset="0"/>
              </a:rPr>
              <a:t>Continuous Monitor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90422"/>
            <a:ext cx="2971801" cy="36483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7" y="5733502"/>
            <a:ext cx="657225" cy="438698"/>
          </a:xfrm>
          <a:prstGeom prst="rect">
            <a:avLst/>
          </a:prstGeom>
        </p:spPr>
      </p:pic>
      <p:sp>
        <p:nvSpPr>
          <p:cNvPr id="21" name="TextBox 22"/>
          <p:cNvSpPr txBox="1"/>
          <p:nvPr/>
        </p:nvSpPr>
        <p:spPr>
          <a:xfrm>
            <a:off x="6962775" y="6153090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2556"/>
            <a:ext cx="762000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5" name="Picture 4" descr="logo Vermas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676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Vermason.co.uk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495800" y="1676400"/>
            <a:ext cx="4610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Part</a:t>
            </a:r>
            <a:r>
              <a:rPr lang="en-US" altLang="en-US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#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222607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– Euro Plug </a:t>
            </a:r>
            <a:endParaRPr lang="en-US" altLang="en-US" sz="2800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alt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Price: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157.33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4300" y="1676400"/>
            <a:ext cx="4610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Part</a:t>
            </a:r>
            <a:r>
              <a:rPr lang="en-US" altLang="en-US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#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222606 - </a:t>
            </a:r>
            <a:r>
              <a:rPr lang="en-US" altLang="en-US" sz="2800" dirty="0">
                <a:latin typeface="Arial" panose="020B0604020202020204" pitchFamily="34" charset="0"/>
              </a:rPr>
              <a:t>UK Plug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alt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Price: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127.25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7" y="2901018"/>
            <a:ext cx="2690173" cy="312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063">
            <a:off x="4652368" y="2779111"/>
            <a:ext cx="2773938" cy="329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6200" y="7620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Arial" panose="020B0604020202020204" pitchFamily="34" charset="0"/>
              </a:rPr>
              <a:t>EBP </a:t>
            </a:r>
            <a:r>
              <a:rPr lang="en-US" altLang="en-US" sz="2400" b="1" dirty="0">
                <a:latin typeface="Arial" panose="020B0604020202020204" pitchFamily="34" charset="0"/>
              </a:rPr>
              <a:t>Continuous Monitor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7" y="5733502"/>
            <a:ext cx="657225" cy="438698"/>
          </a:xfrm>
          <a:prstGeom prst="rect">
            <a:avLst/>
          </a:prstGeom>
        </p:spPr>
      </p:pic>
      <p:sp>
        <p:nvSpPr>
          <p:cNvPr id="21" name="TextBox 22"/>
          <p:cNvSpPr txBox="1"/>
          <p:nvPr/>
        </p:nvSpPr>
        <p:spPr>
          <a:xfrm>
            <a:off x="6962775" y="6153090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Made in the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United States of America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82556"/>
            <a:ext cx="762000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2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" y="800100"/>
            <a:ext cx="468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latin typeface="Arial Black" panose="020B0A04020102020204" pitchFamily="34" charset="0"/>
              </a:rPr>
              <a:t>Our Commitment</a:t>
            </a:r>
            <a:endParaRPr lang="en-US" altLang="en-US" sz="2400" b="1" dirty="0"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62600" y="304800"/>
            <a:ext cx="3382963" cy="990600"/>
            <a:chOff x="5562600" y="152400"/>
            <a:chExt cx="3382963" cy="990600"/>
          </a:xfrm>
        </p:grpSpPr>
        <p:pic>
          <p:nvPicPr>
            <p:cNvPr id="10" name="Picture 9" descr="logo Vermas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52400"/>
              <a:ext cx="338296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791200" y="835223"/>
              <a:ext cx="30492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Specialists in ESD Protection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94104"/>
            <a:ext cx="9144000" cy="2638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67600" y="657216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Vermason.co.uk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2" y="1555404"/>
            <a:ext cx="88905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C97E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Got ESD?</a:t>
            </a:r>
            <a:r>
              <a:rPr lang="en-US" altLang="en-US" sz="4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the longest established ESD control </a:t>
            </a:r>
          </a:p>
          <a:p>
            <a:pPr algn="ctr"/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company in the UK.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will provide solutions, solve 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problems, educate.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will help you comply to 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industry standards for ESD control.</a:t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the Specialists in ESD Protection!</a:t>
            </a: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83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F7915"/>
      </a:hlink>
      <a:folHlink>
        <a:srgbClr val="9966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09B7AB-6D4F-45DE-BE54-BEF364C3A0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presentation</Template>
  <TotalTime>0</TotalTime>
  <Words>342</Words>
  <Application>Microsoft Office PowerPoint</Application>
  <PresentationFormat>On-screen Show (4:3)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Monotype Sorts</vt:lpstr>
      <vt:lpstr>Times New Roman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2015-01-13T18:18:29Z</dcterms:created>
  <dcterms:modified xsi:type="dcterms:W3CDTF">2015-02-24T00:16:34Z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