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86" r:id="rId5"/>
    <p:sldId id="296" r:id="rId6"/>
    <p:sldId id="297" r:id="rId7"/>
    <p:sldId id="303" r:id="rId8"/>
    <p:sldId id="301" r:id="rId9"/>
    <p:sldId id="300" r:id="rId10"/>
    <p:sldId id="299" r:id="rId11"/>
    <p:sldId id="304" r:id="rId12"/>
    <p:sldId id="305" r:id="rId13"/>
    <p:sldId id="285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0"/>
    <a:srgbClr val="DD8047"/>
    <a:srgbClr val="006600"/>
    <a:srgbClr val="C97E51"/>
    <a:srgbClr val="FF9933"/>
    <a:srgbClr val="993300"/>
    <a:srgbClr val="9F3E0E"/>
    <a:srgbClr val="F6DE2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6" d="100"/>
          <a:sy n="106" d="100"/>
        </p:scale>
        <p:origin x="108" y="7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A7959C71-B73A-49FF-9308-B24F710812B5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D6790D8E-0C56-4F61-9B17-7A38744277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28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99807D-D128-4837-BF84-5EA633F317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4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2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9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8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2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9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0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0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2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7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9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7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4/27/2017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B819-6633-4615-BB07-C55D005E14AD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8645-E80F-450A-B756-91DCB9A8A25E}" type="datetime1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4/27/2017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DescoEurope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hyperlink" Target="http://www.vermason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35579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2017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Desco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351" y="228600"/>
            <a:ext cx="8888412" cy="677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Statguard</a:t>
            </a:r>
            <a:r>
              <a:rPr lang="en-US" alt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Low-VOC Floor Finish 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886200" y="1941982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	Part #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220528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412895"/>
            <a:ext cx="3048000" cy="306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154778"/>
            <a:ext cx="857250" cy="706374"/>
          </a:xfrm>
          <a:prstGeom prst="rect">
            <a:avLst/>
          </a:prstGeom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038600" y="2800111"/>
            <a:ext cx="2933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19 Liters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61" y="6211823"/>
            <a:ext cx="5263907" cy="4175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5750" y="1777844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Is this a Low-VOC product or a No VOC Product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4963" y="2585695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Low VOC</a:t>
            </a:r>
          </a:p>
          <a:p>
            <a:pPr algn="l"/>
            <a:endParaRPr lang="en-US" altLang="en-US" sz="2400" b="1" dirty="0">
              <a:latin typeface="Arial" panose="020B0604020202020204" pitchFamily="34" charset="0"/>
            </a:endParaRPr>
          </a:p>
          <a:p>
            <a:pPr lvl="1" algn="l"/>
            <a:r>
              <a:rPr lang="en-US" altLang="en-US" sz="2400" b="1" dirty="0">
                <a:latin typeface="Arial" panose="020B0604020202020204" pitchFamily="34" charset="0"/>
              </a:rPr>
              <a:t>There is a small amount of VOC’s, but they are exempt from some requirements. </a:t>
            </a:r>
          </a:p>
          <a:p>
            <a:pPr lvl="1" algn="l"/>
            <a:endParaRPr lang="en-US" altLang="en-US" sz="2400" b="1" dirty="0">
              <a:latin typeface="Arial" panose="020B0604020202020204" pitchFamily="34" charset="0"/>
            </a:endParaRPr>
          </a:p>
          <a:p>
            <a:pPr lvl="1" algn="l"/>
            <a:r>
              <a:rPr lang="en-US" altLang="en-US" sz="2400" b="1" dirty="0">
                <a:latin typeface="Arial" panose="020B0604020202020204" pitchFamily="34" charset="0"/>
              </a:rPr>
              <a:t>We COULD call it a No-VOC product from a regulatory standpoint,  but we choose not to in order to avoid confusion, misconceptions.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6" descr="ANd9GcTtvg_jejKMjPNQUMDav8AVv--xBJdnpkrpWUoNd0CtQ-cPz4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3600"/>
            <a:ext cx="12668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7365"/>
            <a:ext cx="762000" cy="5086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0400" y="60960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84590586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pic>
        <p:nvPicPr>
          <p:cNvPr id="13" name="Picture 16" descr="UL%20Certifi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67400"/>
            <a:ext cx="664236" cy="6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2743200" cy="276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429000" y="2636939"/>
            <a:ext cx="8610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Part #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220528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- 19 Liters</a:t>
            </a:r>
          </a:p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 Price: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£120.46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 descr="ANd9GcTtvg_jejKMjPNQUMDav8AVv--xBJdnpkrpWUoNd0CtQ-cPz4i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3600"/>
            <a:ext cx="12668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7365"/>
            <a:ext cx="762000" cy="5086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10400" y="60960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241734392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" y="800100"/>
            <a:ext cx="468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Arial Black" panose="020B0A04020102020204" pitchFamily="34" charset="0"/>
              </a:rPr>
              <a:t>Our Commitment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52" y="1555404"/>
            <a:ext cx="88905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Got ESD?</a:t>
            </a:r>
            <a:br>
              <a:rPr lang="en-US" altLang="en-US" sz="4800" b="1" i="1" dirty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the longest established ESD control </a:t>
            </a:r>
          </a:p>
          <a:p>
            <a:pPr algn="ctr"/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company in the UK.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will provide solutions, solve 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problems, educate.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will help you comply to 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industry standards for ESD control.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the Specialists in ESD Protection!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33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" y="800101"/>
            <a:ext cx="445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 Black" panose="020B0A04020102020204" pitchFamily="34" charset="0"/>
              </a:rPr>
              <a:t>Our Location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5257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Unit C</a:t>
            </a:r>
            <a:br>
              <a:rPr lang="en-US" altLang="en-US" sz="2000" b="1" dirty="0"/>
            </a:br>
            <a:r>
              <a:rPr lang="en-US" altLang="en-US" sz="2000" b="1" dirty="0"/>
              <a:t>4th Dimension</a:t>
            </a:r>
            <a:br>
              <a:rPr lang="en-US" altLang="en-US" sz="2000" b="1" dirty="0"/>
            </a:br>
            <a:r>
              <a:rPr lang="en-US" altLang="en-US" sz="2000" b="1" dirty="0"/>
              <a:t>Fourth Avenue</a:t>
            </a:r>
            <a:br>
              <a:rPr lang="en-US" altLang="en-US" sz="2000" b="1" dirty="0"/>
            </a:br>
            <a:r>
              <a:rPr lang="en-US" altLang="en-US" sz="2000" b="1" dirty="0" err="1"/>
              <a:t>Letchworth</a:t>
            </a:r>
            <a:r>
              <a:rPr lang="en-US" altLang="en-US" sz="2000" b="1" dirty="0"/>
              <a:t>, Hertfordshire, SG6 2TD</a:t>
            </a:r>
            <a:br>
              <a:rPr lang="en-US" altLang="en-US" sz="2000" b="1" dirty="0"/>
            </a:br>
            <a:r>
              <a:rPr lang="en-US" altLang="en-US" sz="2000" b="1" dirty="0"/>
              <a:t>United Kingdom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Phone: </a:t>
            </a:r>
            <a:r>
              <a:rPr lang="en-US" altLang="en-US" sz="2000" dirty="0"/>
              <a:t>+44 (0)1462 672005</a:t>
            </a:r>
            <a:br>
              <a:rPr lang="en-US" altLang="en-US" sz="2000" dirty="0"/>
            </a:br>
            <a:r>
              <a:rPr lang="en-US" altLang="en-US" sz="2000" b="1" dirty="0"/>
              <a:t>Fax: </a:t>
            </a:r>
            <a:r>
              <a:rPr lang="en-US" altLang="en-US" sz="2000" dirty="0"/>
              <a:t>+44 (0)1462 670440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Email: </a:t>
            </a:r>
            <a:r>
              <a:rPr lang="en-US" altLang="en-US" sz="2000" dirty="0">
                <a:solidFill>
                  <a:srgbClr val="0070C0"/>
                </a:solidFill>
                <a:hlinkClick r:id="rId3"/>
              </a:rPr>
              <a:t>Service@DescoEurope.com</a:t>
            </a:r>
            <a:br>
              <a:rPr lang="en-US" altLang="en-US" sz="2000" dirty="0"/>
            </a:br>
            <a:r>
              <a:rPr lang="en-US" altLang="en-US" sz="2000" b="1" dirty="0"/>
              <a:t>Web: </a:t>
            </a:r>
            <a:r>
              <a:rPr lang="en-US" altLang="en-US" sz="2000" dirty="0">
                <a:solidFill>
                  <a:srgbClr val="FF9933"/>
                </a:solidFill>
                <a:hlinkClick r:id="rId4"/>
              </a:rPr>
              <a:t>DescoEurope.com</a:t>
            </a:r>
            <a:r>
              <a:rPr lang="en-US" altLang="en-US" sz="2000" dirty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95820"/>
            <a:ext cx="445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 Black" panose="020B0A04020102020204" pitchFamily="34" charset="0"/>
              </a:rPr>
              <a:t>Come Visit Us!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95820"/>
            <a:ext cx="3586593" cy="2547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627437" y="2957965"/>
            <a:ext cx="5516563" cy="237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114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14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14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14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14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b="1" dirty="0">
                <a:latin typeface="Arial" panose="020B0604020202020204" pitchFamily="34" charset="0"/>
              </a:rPr>
              <a:t>Used to</a:t>
            </a:r>
          </a:p>
          <a:p>
            <a:pPr>
              <a:buFontTx/>
              <a:buChar char="-"/>
            </a:pPr>
            <a:r>
              <a:rPr lang="en-US" altLang="en-US" sz="2200" b="1" dirty="0">
                <a:latin typeface="Arial" panose="020B0604020202020204" pitchFamily="34" charset="0"/>
              </a:rPr>
              <a:t> Convert hard non-ESD floors to ESD 	protective flooring</a:t>
            </a:r>
          </a:p>
          <a:p>
            <a:pPr>
              <a:buFontTx/>
              <a:buChar char="-"/>
            </a:pPr>
            <a:r>
              <a:rPr lang="en-US" altLang="en-US" sz="2200" b="1" dirty="0">
                <a:latin typeface="Arial" panose="020B0604020202020204" pitchFamily="34" charset="0"/>
              </a:rPr>
              <a:t> Protect and enhance ESD permanent 	flooring (vinyl, VCT, rubber)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429000" y="2193925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DD8047"/>
                </a:solidFill>
                <a:latin typeface="Arial" panose="020B0604020202020204" pitchFamily="34" charset="0"/>
              </a:rPr>
              <a:t>	</a:t>
            </a:r>
            <a:r>
              <a:rPr lang="en-US" altLang="en-US" sz="4000" b="1" dirty="0">
                <a:solidFill>
                  <a:srgbClr val="004890"/>
                </a:solidFill>
                <a:latin typeface="Arial" panose="020B0604020202020204" pitchFamily="34" charset="0"/>
              </a:rPr>
              <a:t>Primary Function: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7625"/>
            <a:ext cx="2743200" cy="276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" y="2000162"/>
            <a:ext cx="88392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Standards Requirement:</a:t>
            </a:r>
          </a:p>
          <a:p>
            <a:pPr algn="l"/>
            <a:endParaRPr lang="en-US" altLang="en-US" sz="2000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Dissipative (10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7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- 10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ohms) Coating 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Meets EN 61340-5-1 flooring required limit </a:t>
            </a:r>
            <a:r>
              <a:rPr lang="en-US" altLang="en-US" sz="2000" b="1" dirty="0" err="1">
                <a:latin typeface="Arial" panose="020B0604020202020204" pitchFamily="34" charset="0"/>
              </a:rPr>
              <a:t>Rg</a:t>
            </a:r>
            <a:r>
              <a:rPr lang="en-US" altLang="en-US" sz="2000" b="1" dirty="0">
                <a:latin typeface="Arial" panose="020B0604020202020204" pitchFamily="34" charset="0"/>
              </a:rPr>
              <a:t> 1 x 10</a:t>
            </a:r>
            <a:r>
              <a:rPr lang="en-US" altLang="en-US" sz="2000" b="1" baseline="30000" dirty="0">
                <a:latin typeface="Arial" panose="020B0604020202020204" pitchFamily="34" charset="0"/>
              </a:rPr>
              <a:t>7</a:t>
            </a:r>
            <a:r>
              <a:rPr lang="en-US" altLang="en-US" sz="2000" b="1" dirty="0">
                <a:latin typeface="Arial" panose="020B0604020202020204" pitchFamily="34" charset="0"/>
              </a:rPr>
              <a:t> to &lt; 1 x 10</a:t>
            </a:r>
            <a:r>
              <a:rPr lang="en-US" altLang="en-US" sz="2000" b="1" baseline="30000" dirty="0">
                <a:latin typeface="Arial" panose="020B0604020202020204" pitchFamily="34" charset="0"/>
              </a:rPr>
              <a:t>9</a:t>
            </a:r>
            <a:r>
              <a:rPr lang="en-US" altLang="en-US" sz="2000" b="1" dirty="0">
                <a:latin typeface="Arial" panose="020B0604020202020204" pitchFamily="34" charset="0"/>
              </a:rPr>
              <a:t> ohms per IEC 61340-4-1 at 50% RH</a:t>
            </a:r>
          </a:p>
          <a:p>
            <a:pPr lvl="1"/>
            <a:endParaRPr lang="en-US" altLang="en-US" sz="2000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Low </a:t>
            </a:r>
            <a:r>
              <a:rPr lang="en-US" altLang="en-US" sz="2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Tribocharging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(&lt;100 volts) Coating Tested </a:t>
            </a:r>
            <a:r>
              <a:rPr lang="en-US" altLang="en-US" sz="2000" b="1" dirty="0">
                <a:solidFill>
                  <a:srgbClr val="DD8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000" b="1" dirty="0">
                <a:solidFill>
                  <a:srgbClr val="DD8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61340-4-5</a:t>
            </a:r>
            <a:endParaRPr lang="en-US" altLang="en-US" sz="2000" b="1" dirty="0">
              <a:solidFill>
                <a:srgbClr val="DD8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Easily meets EN 61340-5-1 person/footwear/flooring limit for peak body voltage.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16" name="Picture 6" descr="ANd9GcTtvg_jejKMjPNQUMDav8AVv--xBJdnpkrpWUoNd0CtQ-cPz4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3600"/>
            <a:ext cx="12668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7365"/>
            <a:ext cx="762000" cy="508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0400" y="60960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26354671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What are VOC’s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?</a:t>
            </a:r>
            <a:endParaRPr lang="en-US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" y="231654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Volatile Organic Compounds </a:t>
            </a:r>
          </a:p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– usually found as part of chemical products </a:t>
            </a:r>
          </a:p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	(like Floor Finish)</a:t>
            </a:r>
          </a:p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– they can evaporate into the environment.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2400" y="41148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Who sets the guidelines for VOC’s?</a:t>
            </a:r>
          </a:p>
          <a:p>
            <a:pPr algn="l"/>
            <a:endParaRPr lang="en-US" altLang="en-US" sz="2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3400" y="4618672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Regions can tighten up the Nation’s requirements, but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not relax the requirements.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pic>
        <p:nvPicPr>
          <p:cNvPr id="19" name="Picture 6" descr="ANd9GcTtvg_jejKMjPNQUMDav8AVv--xBJdnpkrpWUoNd0CtQ-cPz4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3600"/>
            <a:ext cx="12668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7365"/>
            <a:ext cx="762000" cy="5086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10400" y="60960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37249310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 descr="ANd9GcQ2SlizYIxHf5Fjlcsf9RRtR6gjSupAaWWEsfD_uREu_53ksS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98640"/>
            <a:ext cx="3048000" cy="22828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463" y="1885410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What harm/issues do VOC’s cause our customers?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87788" y="2825660"/>
            <a:ext cx="49812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altLang="en-US" sz="2000" b="1" dirty="0">
                <a:latin typeface="Arial" panose="020B0604020202020204" pitchFamily="34" charset="0"/>
              </a:rPr>
              <a:t> Production of ozone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</a:rPr>
              <a:t> </a:t>
            </a:r>
          </a:p>
          <a:p>
            <a:pPr algn="l">
              <a:buFontTx/>
              <a:buChar char="-"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algn="l"/>
            <a:r>
              <a:rPr lang="en-US" altLang="en-US" sz="2000" b="1" dirty="0">
                <a:latin typeface="Arial" panose="020B0604020202020204" pitchFamily="34" charset="0"/>
              </a:rPr>
              <a:t>VOCs have been found to be a major contributing factor to the production of ozone, a common air pollutant. </a:t>
            </a:r>
          </a:p>
          <a:p>
            <a:pPr algn="l"/>
            <a:endParaRPr lang="en-US" altLang="en-US" sz="2000" b="1" dirty="0">
              <a:latin typeface="Arial" panose="020B0604020202020204" pitchFamily="34" charset="0"/>
            </a:endParaRPr>
          </a:p>
          <a:p>
            <a:pPr algn="l"/>
            <a:r>
              <a:rPr lang="en-US" altLang="en-US" sz="2000" b="1" dirty="0">
                <a:latin typeface="Arial" panose="020B0604020202020204" pitchFamily="34" charset="0"/>
              </a:rPr>
              <a:t>This is why governments are limiting their use.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pic>
        <p:nvPicPr>
          <p:cNvPr id="21" name="Picture 6" descr="ANd9GcTtvg_jejKMjPNQUMDav8AVv--xBJdnpkrpWUoNd0CtQ-cPz4i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3600"/>
            <a:ext cx="12668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7365"/>
            <a:ext cx="762000" cy="5086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10400" y="60960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245388286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400" y="1686580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What harm/issues do VOC’s cause our customers?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4013" y="2298828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n-US" altLang="en-US" sz="2400" b="1" dirty="0">
                <a:latin typeface="Arial" panose="020B0604020202020204" pitchFamily="34" charset="0"/>
              </a:rPr>
              <a:t> Production of ozone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 </a:t>
            </a:r>
          </a:p>
          <a:p>
            <a:pPr algn="l">
              <a:buFontTx/>
              <a:buChar char="-"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2425" y="2716397"/>
            <a:ext cx="8610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n-US" altLang="en-US" sz="2400" b="1" dirty="0">
                <a:latin typeface="Arial" panose="020B0604020202020204" pitchFamily="34" charset="0"/>
              </a:rPr>
              <a:t> Personal discomfort</a:t>
            </a:r>
          </a:p>
          <a:p>
            <a:pPr algn="l">
              <a:buFontTx/>
              <a:buChar char="-"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	Standard ESD Floor Finish if not ventilated properly 	can cause personal discomfort as well as 	unpleasant odor.   </a:t>
            </a:r>
          </a:p>
          <a:p>
            <a:pPr algn="l"/>
            <a:endParaRPr lang="en-US" altLang="en-US" sz="2400" b="1" dirty="0">
              <a:latin typeface="Arial" panose="020B0604020202020204" pitchFamily="34" charset="0"/>
            </a:endParaRPr>
          </a:p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	</a:t>
            </a:r>
            <a:r>
              <a:rPr lang="en-US" altLang="en-US" sz="24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400" b="1" dirty="0">
                <a:latin typeface="Arial" panose="020B0604020202020204" pitchFamily="34" charset="0"/>
              </a:rPr>
              <a:t>® Low-VOC reduces any odor and 	possible personal discomfort from VOC’s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algn="l"/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13" name="Picture 6" descr="ANd9GcTtvg_jejKMjPNQUMDav8AVv--xBJdnpkrpWUoNd0CtQ-cPz4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3600"/>
            <a:ext cx="12668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7365"/>
            <a:ext cx="762000" cy="5086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0400" y="60960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19709663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0606" y="1616438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Do </a:t>
            </a:r>
            <a:r>
              <a:rPr lang="en-US" altLang="en-US" sz="2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Stripper and Floor Cleaner Meet VOC requirements: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0606" y="3281679"/>
            <a:ext cx="506650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800" b="1" dirty="0">
                <a:latin typeface="Arial" panose="020B0604020202020204" pitchFamily="34" charset="0"/>
              </a:rPr>
              <a:t>Each product category has its own requirements, and both the Stripper and Floor Cleaner meet those requirements.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</a:p>
          <a:p>
            <a:endParaRPr lang="en-US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17" y="2296750"/>
            <a:ext cx="2387521" cy="240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30606" y="2646910"/>
            <a:ext cx="1592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800" b="1" dirty="0">
                <a:latin typeface="Arial" panose="020B0604020202020204" pitchFamily="34" charset="0"/>
              </a:rPr>
              <a:t>Yes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89682"/>
            <a:ext cx="2286005" cy="2304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ANd9GcTtvg_jejKMjPNQUMDav8AVv--xBJdnpkrpWUoNd0CtQ-cPz4i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3600"/>
            <a:ext cx="12668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7365"/>
            <a:ext cx="762000" cy="5086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10400" y="60960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9969423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4800" y="1669632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Comparison between standard </a:t>
            </a:r>
            <a:r>
              <a:rPr lang="en-US" altLang="en-US" sz="2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Statguard</a:t>
            </a: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Floor Finish and Low-VOC Floor Finish :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3400" y="2810811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400" b="1" dirty="0">
                <a:latin typeface="Arial" panose="020B0604020202020204" pitchFamily="34" charset="0"/>
              </a:rPr>
              <a:t> Floor Finish – 18% solids </a:t>
            </a:r>
          </a:p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Low-VOC Floor Finish – 23% solids</a:t>
            </a:r>
          </a:p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	27% more solids in Low-VOC Floor Finish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38225" y="3982826"/>
            <a:ext cx="6096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Benefits to End User</a:t>
            </a:r>
          </a:p>
          <a:p>
            <a:pPr algn="l">
              <a:buFontTx/>
              <a:buChar char="-"/>
            </a:pPr>
            <a:r>
              <a:rPr lang="en-US" altLang="en-US" sz="2400" b="1" dirty="0">
                <a:latin typeface="Arial" panose="020B0604020202020204" pitchFamily="34" charset="0"/>
              </a:rPr>
              <a:t> Less material used </a:t>
            </a:r>
          </a:p>
          <a:p>
            <a:pPr algn="l">
              <a:buFontTx/>
              <a:buChar char="-"/>
            </a:pPr>
            <a:r>
              <a:rPr lang="en-US" altLang="en-US" sz="2400" b="1" dirty="0">
                <a:latin typeface="Arial" panose="020B0604020202020204" pitchFamily="34" charset="0"/>
              </a:rPr>
              <a:t> Reduced labor costs</a:t>
            </a:r>
          </a:p>
          <a:p>
            <a:pPr algn="l">
              <a:buFontTx/>
              <a:buChar char="-"/>
            </a:pPr>
            <a:r>
              <a:rPr lang="en-US" altLang="en-US" sz="2400" b="1" dirty="0">
                <a:latin typeface="Arial" panose="020B0604020202020204" pitchFamily="34" charset="0"/>
              </a:rPr>
              <a:t> When a scrub/recoat is required, the     </a:t>
            </a:r>
          </a:p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  Low-VOC recoat will last longer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algn="l"/>
            <a:endParaRPr lang="en-US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16" name="Picture 6" descr="ANd9GcTtvg_jejKMjPNQUMDav8AVv--xBJdnpkrpWUoNd0CtQ-cPz4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3600"/>
            <a:ext cx="12668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7365"/>
            <a:ext cx="762000" cy="5086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0400" y="60960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1336020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618291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</a:rPr>
              <a:t>Statguard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®</a:t>
            </a:r>
            <a:r>
              <a:rPr lang="en-US" altLang="en-US" sz="2800" b="1" dirty="0">
                <a:latin typeface="Arial" panose="020B0604020202020204" pitchFamily="34" charset="0"/>
              </a:rPr>
              <a:t> Low-VOC</a:t>
            </a:r>
            <a:r>
              <a:rPr lang="en-US" altLang="en-US" sz="2800" dirty="0"/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81025" y="1930453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Does the Low-VOC product contain zinc?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1025" y="2742221"/>
            <a:ext cx="86106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No</a:t>
            </a:r>
          </a:p>
          <a:p>
            <a:pPr algn="l"/>
            <a:endParaRPr lang="en-US" altLang="en-US" sz="2400" b="1" dirty="0">
              <a:latin typeface="Arial" panose="020B0604020202020204" pitchFamily="34" charset="0"/>
            </a:endParaRPr>
          </a:p>
          <a:p>
            <a:pPr algn="l"/>
            <a:r>
              <a:rPr lang="en-US" altLang="en-US" sz="2400" b="1" dirty="0">
                <a:latin typeface="Arial" panose="020B0604020202020204" pitchFamily="34" charset="0"/>
              </a:rPr>
              <a:t>Benefit – Meets waste water treatment guidelines for heavy metals when applicable.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6" descr="ANd9GcTtvg_jejKMjPNQUMDav8AVv--xBJdnpkrpWUoNd0CtQ-cPz4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3600"/>
            <a:ext cx="12668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7365"/>
            <a:ext cx="762000" cy="5086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0400" y="60960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791200"/>
            <a:ext cx="857250" cy="706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6748"/>
            <a:ext cx="3960073" cy="314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152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424028412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004997"/>
      </a:accent2>
      <a:accent3>
        <a:srgbClr val="A5AB81"/>
      </a:accent3>
      <a:accent4>
        <a:srgbClr val="004997"/>
      </a:accent4>
      <a:accent5>
        <a:srgbClr val="7BA79D"/>
      </a:accent5>
      <a:accent6>
        <a:srgbClr val="968C8C"/>
      </a:accent6>
      <a:hlink>
        <a:srgbClr val="004997"/>
      </a:hlink>
      <a:folHlink>
        <a:srgbClr val="00499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09B7AB-6D4F-45DE-BE54-BEF364C3A0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presentation</Template>
  <TotalTime>0</TotalTime>
  <Words>438</Words>
  <Application>Microsoft Office PowerPoint</Application>
  <PresentationFormat>On-screen Show (4:3)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Marlett</vt:lpstr>
      <vt:lpstr>Monotype Sorts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2015-01-13T18:18:29Z</dcterms:created>
  <dcterms:modified xsi:type="dcterms:W3CDTF">2017-04-27T08:08:28Z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